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381" r:id="rId5"/>
    <p:sldId id="588" r:id="rId6"/>
    <p:sldId id="413" r:id="rId7"/>
    <p:sldId id="283" r:id="rId8"/>
    <p:sldId id="274" r:id="rId9"/>
    <p:sldId id="384" r:id="rId10"/>
    <p:sldId id="419" r:id="rId11"/>
    <p:sldId id="415" r:id="rId12"/>
    <p:sldId id="411" r:id="rId13"/>
    <p:sldId id="583" r:id="rId14"/>
    <p:sldId id="423" r:id="rId15"/>
    <p:sldId id="285" r:id="rId16"/>
    <p:sldId id="260" r:id="rId17"/>
    <p:sldId id="279" r:id="rId18"/>
    <p:sldId id="280" r:id="rId19"/>
    <p:sldId id="281" r:id="rId20"/>
    <p:sldId id="387" r:id="rId21"/>
    <p:sldId id="388" r:id="rId22"/>
    <p:sldId id="418" r:id="rId23"/>
    <p:sldId id="586" r:id="rId24"/>
    <p:sldId id="390" r:id="rId25"/>
    <p:sldId id="393" r:id="rId26"/>
    <p:sldId id="552" r:id="rId27"/>
    <p:sldId id="570" r:id="rId28"/>
    <p:sldId id="554" r:id="rId29"/>
    <p:sldId id="399" r:id="rId30"/>
    <p:sldId id="560" r:id="rId31"/>
    <p:sldId id="558" r:id="rId32"/>
    <p:sldId id="578" r:id="rId33"/>
    <p:sldId id="579" r:id="rId34"/>
    <p:sldId id="580" r:id="rId35"/>
    <p:sldId id="582" r:id="rId36"/>
    <p:sldId id="421" r:id="rId37"/>
    <p:sldId id="392" r:id="rId38"/>
    <p:sldId id="417" r:id="rId39"/>
    <p:sldId id="337" r:id="rId40"/>
    <p:sldId id="551" r:id="rId41"/>
    <p:sldId id="5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880">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D91"/>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68998-0C55-4BAF-9483-9FFFECDE9788}" v="1" dt="2021-04-28T15:22:35.359"/>
    <p1510:client id="{514D4AD4-14D4-4100-9D66-D832F80256C7}" v="2" dt="2021-04-27T16:21:41.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44" autoAdjust="0"/>
  </p:normalViewPr>
  <p:slideViewPr>
    <p:cSldViewPr snapToGrid="0">
      <p:cViewPr varScale="1">
        <p:scale>
          <a:sx n="48" d="100"/>
          <a:sy n="48" d="100"/>
        </p:scale>
        <p:origin x="1027" y="48"/>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chranelibrary.com/central/central-cre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63749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GB" dirty="0"/>
              <a:t>More info: </a:t>
            </a:r>
            <a:r>
              <a:rPr lang="en-US" dirty="0">
                <a:hlinkClick r:id="rId3"/>
              </a:rPr>
              <a:t>https://www.cochranelibrary.com/central/central-creation</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127519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For the first time, integrated in the Cochrane Library</a:t>
            </a:r>
          </a:p>
          <a:p>
            <a:endParaRPr lang="en-GB"/>
          </a:p>
          <a:p>
            <a:r>
              <a:rPr lang="en-GB"/>
              <a:t>A CCA provides a concise summary of the results of a Cochrane Review with sufficient underlying data to allow:  </a:t>
            </a:r>
          </a:p>
          <a:p>
            <a:r>
              <a:rPr lang="en-GB" u="sng"/>
              <a:t>- Application of the results to a specific patient group </a:t>
            </a:r>
            <a:r>
              <a:rPr lang="en-GB"/>
              <a:t>(e.g. children or adults, older patients with co-morbid conditions.) and </a:t>
            </a:r>
          </a:p>
          <a:p>
            <a:pPr marL="171450" indent="-171450">
              <a:buFontTx/>
              <a:buChar char="-"/>
            </a:pPr>
            <a:r>
              <a:rPr lang="en-GB" u="sng"/>
              <a:t>Understanding of the strength of the evidence supporting  conclusions about key clinical outcomes. </a:t>
            </a:r>
          </a:p>
          <a:p>
            <a:pPr marL="0" indent="0">
              <a:buFontTx/>
              <a:buNone/>
            </a:pPr>
            <a:endParaRPr lang="en-GB" u="sng"/>
          </a:p>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56331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u="sng"/>
              <a:t>Q&amp;A format</a:t>
            </a:r>
          </a:p>
          <a:p>
            <a:r>
              <a:rPr lang="en-GB" u="sng"/>
              <a:t>Actionable information</a:t>
            </a:r>
          </a:p>
          <a:p>
            <a:r>
              <a:rPr lang="en-GB" u="sng"/>
              <a:t>Most accessible component</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a:p>
        </p:txBody>
      </p:sp>
    </p:spTree>
    <p:extLst>
      <p:ext uri="{BB962C8B-B14F-4D97-AF65-F5344CB8AC3E}">
        <p14:creationId xmlns:p14="http://schemas.microsoft.com/office/powerpoint/2010/main" val="362713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29128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Question and Answer format.</a:t>
            </a:r>
            <a:r>
              <a:rPr lang="en-GB" baseline="0"/>
              <a:t> </a:t>
            </a:r>
          </a:p>
          <a:p>
            <a:r>
              <a:rPr lang="en-GB" baseline="0"/>
              <a:t>Aim to keep the Answer under 250 words if possible but if it is longer, the Answer has a single bold take home message. </a:t>
            </a:r>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14</a:t>
            </a:fld>
            <a:endParaRPr lang="en-GB"/>
          </a:p>
        </p:txBody>
      </p:sp>
    </p:spTree>
    <p:extLst>
      <p:ext uri="{BB962C8B-B14F-4D97-AF65-F5344CB8AC3E}">
        <p14:creationId xmlns:p14="http://schemas.microsoft.com/office/powerpoint/2010/main" val="1139645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Click</a:t>
            </a:r>
            <a:r>
              <a:rPr lang="en-GB">
                <a:solidFill>
                  <a:schemeClr val="bg1">
                    <a:lumMod val="50000"/>
                  </a:schemeClr>
                </a:solidFill>
              </a:rPr>
              <a:t> to expand function allows you to view further information</a:t>
            </a:r>
            <a:endParaRPr lang="en-US">
              <a:solidFill>
                <a:schemeClr val="bg1">
                  <a:lumMod val="50000"/>
                </a:schemeClr>
              </a:solidFill>
            </a:endParaRPr>
          </a:p>
          <a:p>
            <a:pPr marL="171450" indent="-171450">
              <a:buFont typeface="Arial" panose="020B0604020202020204" pitchFamily="34" charset="0"/>
              <a:buChar char="•"/>
            </a:pPr>
            <a:r>
              <a:rPr lang="en-GB"/>
              <a:t>The Population, Intervention, Comparator section at the bottom of the page describes people and interventions included in the trials to aid you in determining clinical relevance</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15</a:t>
            </a:fld>
            <a:endParaRPr lang="en-GB"/>
          </a:p>
        </p:txBody>
      </p:sp>
    </p:spTree>
    <p:extLst>
      <p:ext uri="{BB962C8B-B14F-4D97-AF65-F5344CB8AC3E}">
        <p14:creationId xmlns:p14="http://schemas.microsoft.com/office/powerpoint/2010/main" val="242447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a:solidFill>
                  <a:schemeClr val="bg1">
                    <a:lumMod val="50000"/>
                  </a:schemeClr>
                </a:solidFill>
              </a:rPr>
              <a:t>Each expanded outcome includes further information from the original review:</a:t>
            </a:r>
          </a:p>
          <a:p>
            <a:pPr marL="285750" indent="-285750">
              <a:buFont typeface="Arial" panose="020B0604020202020204" pitchFamily="34" charset="0"/>
              <a:buChar char="•"/>
            </a:pPr>
            <a:r>
              <a:rPr lang="en-GB" sz="1200">
                <a:solidFill>
                  <a:schemeClr val="bg1">
                    <a:lumMod val="50000"/>
                  </a:schemeClr>
                </a:solidFill>
              </a:rPr>
              <a:t>Quality of evidence (GRADE statements) or risk of bias analysis</a:t>
            </a:r>
          </a:p>
          <a:p>
            <a:pPr marL="285750" indent="-285750">
              <a:buFont typeface="Arial" panose="020B0604020202020204" pitchFamily="34" charset="0"/>
              <a:buChar char="•"/>
            </a:pPr>
            <a:r>
              <a:rPr lang="en-GB" sz="1200">
                <a:solidFill>
                  <a:schemeClr val="bg1">
                    <a:lumMod val="50000"/>
                  </a:schemeClr>
                </a:solidFill>
              </a:rPr>
              <a:t>A clear narrative statement </a:t>
            </a:r>
          </a:p>
          <a:p>
            <a:pPr marL="285750" indent="-285750">
              <a:buFont typeface="Arial" panose="020B0604020202020204" pitchFamily="34" charset="0"/>
              <a:buChar char="•"/>
            </a:pPr>
            <a:r>
              <a:rPr lang="en-GB" sz="1200">
                <a:solidFill>
                  <a:schemeClr val="bg1">
                    <a:lumMod val="50000"/>
                  </a:schemeClr>
                </a:solidFill>
              </a:rPr>
              <a:t>Statistical data on relative effects</a:t>
            </a:r>
          </a:p>
          <a:p>
            <a:pPr marL="285750" indent="-285750">
              <a:buFont typeface="Arial" panose="020B0604020202020204" pitchFamily="34" charset="0"/>
              <a:buChar char="•"/>
            </a:pPr>
            <a:r>
              <a:rPr lang="en-GB" sz="1200">
                <a:solidFill>
                  <a:schemeClr val="bg1">
                    <a:lumMod val="50000"/>
                  </a:schemeClr>
                </a:solidFill>
              </a:rPr>
              <a:t>A measure of absolute effects in terms of number of patients impacted out of 100 or 1000 (equivalent to </a:t>
            </a:r>
            <a:r>
              <a:rPr lang="en-GB" sz="1200" err="1">
                <a:solidFill>
                  <a:schemeClr val="bg1">
                    <a:lumMod val="50000"/>
                  </a:schemeClr>
                </a:solidFill>
              </a:rPr>
              <a:t>NNT</a:t>
            </a:r>
            <a:r>
              <a:rPr lang="en-GB" sz="1200">
                <a:solidFill>
                  <a:schemeClr val="bg1">
                    <a:lumMod val="50000"/>
                  </a:schemeClr>
                </a:solidFill>
              </a:rPr>
              <a:t>)</a:t>
            </a:r>
          </a:p>
          <a:p>
            <a:pPr marL="285750" indent="-285750">
              <a:buFont typeface="Arial" panose="020B0604020202020204" pitchFamily="34" charset="0"/>
              <a:buChar char="•"/>
            </a:pPr>
            <a:r>
              <a:rPr lang="en-GB" sz="1200">
                <a:solidFill>
                  <a:schemeClr val="bg1">
                    <a:lumMod val="50000"/>
                  </a:schemeClr>
                </a:solidFill>
              </a:rPr>
              <a:t>Link to forest plot</a:t>
            </a:r>
          </a:p>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16</a:t>
            </a:fld>
            <a:endParaRPr lang="en-GB"/>
          </a:p>
        </p:txBody>
      </p:sp>
    </p:spTree>
    <p:extLst>
      <p:ext uri="{BB962C8B-B14F-4D97-AF65-F5344CB8AC3E}">
        <p14:creationId xmlns:p14="http://schemas.microsoft.com/office/powerpoint/2010/main" val="85389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557694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422F8-42EC-4986-9E2B-7E69606F2F88}" type="slidenum">
              <a:rPr lang="en-GB" smtClean="0"/>
              <a:pPr/>
              <a:t>18</a:t>
            </a:fld>
            <a:endParaRPr lang="en-GB"/>
          </a:p>
        </p:txBody>
      </p:sp>
    </p:spTree>
    <p:extLst>
      <p:ext uri="{BB962C8B-B14F-4D97-AF65-F5344CB8AC3E}">
        <p14:creationId xmlns:p14="http://schemas.microsoft.com/office/powerpoint/2010/main" val="3608997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2F405B-C2CA-4ACC-92DF-80D1BF5F6B9F}" type="slidenum">
              <a:rPr lang="en-US" smtClean="0"/>
              <a:pPr/>
              <a:t>19</a:t>
            </a:fld>
            <a:endParaRPr lang="en-US"/>
          </a:p>
        </p:txBody>
      </p:sp>
    </p:spTree>
    <p:extLst>
      <p:ext uri="{BB962C8B-B14F-4D97-AF65-F5344CB8AC3E}">
        <p14:creationId xmlns:p14="http://schemas.microsoft.com/office/powerpoint/2010/main" val="387583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established the Customer Success team to act as a Liaison for Account Managers, Support and Product</a:t>
            </a:r>
          </a:p>
          <a:p>
            <a:r>
              <a:rPr lang="en-US" dirty="0"/>
              <a:t>Conduit – representing them for the organization </a:t>
            </a:r>
          </a:p>
          <a:p>
            <a:r>
              <a:rPr lang="en-US" dirty="0"/>
              <a:t>Building processes w Support teams, communicating with the right teams</a:t>
            </a:r>
          </a:p>
          <a:p>
            <a:r>
              <a:rPr lang="en-US" dirty="0"/>
              <a:t>We’ll be able to work with new customers and set up a formal onboarding process and act as a long-term proactive contact to make sure you’re getting the most out of your investment</a:t>
            </a:r>
          </a:p>
          <a:p>
            <a:endParaRPr lang="en-US" dirty="0"/>
          </a:p>
          <a:p>
            <a:r>
              <a:rPr lang="en-US" dirty="0"/>
              <a:t>Close the gap between Account Managers and Customer Support </a:t>
            </a:r>
          </a:p>
          <a:p>
            <a:r>
              <a:rPr lang="en-US" dirty="0"/>
              <a:t>Partner with Account Managers communicate regularly – free them up to focus on responsibility, taking responsibility for triaging</a:t>
            </a:r>
          </a:p>
          <a:p>
            <a:endParaRPr lang="en-US" dirty="0"/>
          </a:p>
          <a:p>
            <a:r>
              <a:rPr lang="en-US" dirty="0"/>
              <a:t>Come up with proactive solutions, help them understand importance of certain requests and actions </a:t>
            </a:r>
          </a:p>
          <a:p>
            <a:r>
              <a:rPr lang="en-US" dirty="0"/>
              <a:t>Created operations team – part of Customer Success – sole job is to work with support to ensure experience is complete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4F707-D0F9-CC4D-BC24-D90835D71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21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2F405B-C2CA-4ACC-92DF-80D1BF5F6B9F}" type="slidenum">
              <a:rPr lang="en-US" smtClean="0"/>
              <a:pPr/>
              <a:t>20</a:t>
            </a:fld>
            <a:endParaRPr lang="en-US"/>
          </a:p>
        </p:txBody>
      </p:sp>
    </p:spTree>
    <p:extLst>
      <p:ext uri="{BB962C8B-B14F-4D97-AF65-F5344CB8AC3E}">
        <p14:creationId xmlns:p14="http://schemas.microsoft.com/office/powerpoint/2010/main" val="3707969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There is a question and Clinical Answer</a:t>
            </a:r>
            <a:endParaRPr lang="en-US"/>
          </a:p>
        </p:txBody>
      </p:sp>
      <p:sp>
        <p:nvSpPr>
          <p:cNvPr id="4" name="Slide Number Placeholder 3"/>
          <p:cNvSpPr>
            <a:spLocks noGrp="1"/>
          </p:cNvSpPr>
          <p:nvPr>
            <p:ph type="sldNum" sz="quarter" idx="10"/>
          </p:nvPr>
        </p:nvSpPr>
        <p:spPr/>
        <p:txBody>
          <a:bodyPr/>
          <a:lstStyle/>
          <a:p>
            <a:fld id="{A69422F8-42EC-4986-9E2B-7E69606F2F88}" type="slidenum">
              <a:rPr lang="en-GB" smtClean="0"/>
              <a:pPr/>
              <a:t>21</a:t>
            </a:fld>
            <a:endParaRPr lang="en-GB"/>
          </a:p>
        </p:txBody>
      </p:sp>
    </p:spTree>
    <p:extLst>
      <p:ext uri="{BB962C8B-B14F-4D97-AF65-F5344CB8AC3E}">
        <p14:creationId xmlns:p14="http://schemas.microsoft.com/office/powerpoint/2010/main" val="747389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422F8-42EC-4986-9E2B-7E69606F2F88}" type="slidenum">
              <a:rPr lang="en-GB" smtClean="0"/>
              <a:pPr/>
              <a:t>22</a:t>
            </a:fld>
            <a:endParaRPr lang="en-GB"/>
          </a:p>
        </p:txBody>
      </p:sp>
    </p:spTree>
    <p:extLst>
      <p:ext uri="{BB962C8B-B14F-4D97-AF65-F5344CB8AC3E}">
        <p14:creationId xmlns:p14="http://schemas.microsoft.com/office/powerpoint/2010/main" val="1094204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422F8-42EC-4986-9E2B-7E69606F2F88}" type="slidenum">
              <a:rPr lang="en-GB" smtClean="0"/>
              <a:t>23</a:t>
            </a:fld>
            <a:endParaRPr lang="en-GB"/>
          </a:p>
        </p:txBody>
      </p:sp>
    </p:spTree>
    <p:extLst>
      <p:ext uri="{BB962C8B-B14F-4D97-AF65-F5344CB8AC3E}">
        <p14:creationId xmlns:p14="http://schemas.microsoft.com/office/powerpoint/2010/main" val="3180913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422F8-42EC-4986-9E2B-7E69606F2F88}" type="slidenum">
              <a:rPr lang="en-GB" smtClean="0"/>
              <a:pPr/>
              <a:t>24</a:t>
            </a:fld>
            <a:endParaRPr lang="en-GB"/>
          </a:p>
        </p:txBody>
      </p:sp>
    </p:spTree>
    <p:extLst>
      <p:ext uri="{BB962C8B-B14F-4D97-AF65-F5344CB8AC3E}">
        <p14:creationId xmlns:p14="http://schemas.microsoft.com/office/powerpoint/2010/main" val="3806303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422F8-42EC-4986-9E2B-7E69606F2F88}" type="slidenum">
              <a:rPr lang="en-GB" smtClean="0"/>
              <a:pPr/>
              <a:t>25</a:t>
            </a:fld>
            <a:endParaRPr lang="en-GB"/>
          </a:p>
        </p:txBody>
      </p:sp>
    </p:spTree>
    <p:extLst>
      <p:ext uri="{BB962C8B-B14F-4D97-AF65-F5344CB8AC3E}">
        <p14:creationId xmlns:p14="http://schemas.microsoft.com/office/powerpoint/2010/main" val="3101077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lr>
                <a:srgbClr val="002D64">
                  <a:lumMod val="60000"/>
                  <a:lumOff val="40000"/>
                </a:srgbClr>
              </a:buClr>
              <a:buFont typeface="Wingdings" panose="05000000000000000000" pitchFamily="2" charset="2"/>
              <a:buChar char="§"/>
            </a:pPr>
            <a:endParaRPr lang="en-US">
              <a:solidFill>
                <a:srgbClr val="000000">
                  <a:lumMod val="65000"/>
                  <a:lumOff val="35000"/>
                </a:srgbClr>
              </a:solidFill>
            </a:endParaRPr>
          </a:p>
        </p:txBody>
      </p:sp>
      <p:sp>
        <p:nvSpPr>
          <p:cNvPr id="4" name="Slide Number Placeholder 3"/>
          <p:cNvSpPr>
            <a:spLocks noGrp="1"/>
          </p:cNvSpPr>
          <p:nvPr>
            <p:ph type="sldNum" sz="quarter" idx="10"/>
          </p:nvPr>
        </p:nvSpPr>
        <p:spPr/>
        <p:txBody>
          <a:bodyPr/>
          <a:lstStyle/>
          <a:p>
            <a:fld id="{A69422F8-42EC-4986-9E2B-7E69606F2F88}" type="slidenum">
              <a:rPr lang="en-GB" smtClean="0"/>
              <a:pPr/>
              <a:t>26</a:t>
            </a:fld>
            <a:endParaRPr lang="en-GB"/>
          </a:p>
        </p:txBody>
      </p:sp>
    </p:spTree>
    <p:extLst>
      <p:ext uri="{BB962C8B-B14F-4D97-AF65-F5344CB8AC3E}">
        <p14:creationId xmlns:p14="http://schemas.microsoft.com/office/powerpoint/2010/main" val="3534318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24744" y="4343400"/>
            <a:ext cx="4608512" cy="4114800"/>
          </a:xfrm>
        </p:spPr>
        <p:txBody>
          <a:bodyPr/>
          <a:lstStyle/>
          <a:p>
            <a:endParaRPr lang="en-US"/>
          </a:p>
        </p:txBody>
      </p:sp>
      <p:sp>
        <p:nvSpPr>
          <p:cNvPr id="4" name="Slide Number Placeholder 3"/>
          <p:cNvSpPr>
            <a:spLocks noGrp="1"/>
          </p:cNvSpPr>
          <p:nvPr>
            <p:ph type="sldNum" sz="quarter" idx="10"/>
          </p:nvPr>
        </p:nvSpPr>
        <p:spPr/>
        <p:txBody>
          <a:bodyPr/>
          <a:lstStyle/>
          <a:p>
            <a:fld id="{A69422F8-42EC-4986-9E2B-7E69606F2F88}" type="slidenum">
              <a:rPr lang="en-GB" smtClean="0"/>
              <a:t>27</a:t>
            </a:fld>
            <a:endParaRPr lang="en-GB"/>
          </a:p>
        </p:txBody>
      </p:sp>
    </p:spTree>
    <p:extLst>
      <p:ext uri="{BB962C8B-B14F-4D97-AF65-F5344CB8AC3E}">
        <p14:creationId xmlns:p14="http://schemas.microsoft.com/office/powerpoint/2010/main" val="1896959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233C77-4BE2-43A3-9D75-6AF201C4FAE4}" type="slidenum">
              <a:rPr lang="en-GB" smtClean="0"/>
              <a:pPr eaLnBrk="1" hangingPunct="1"/>
              <a:t>32</a:t>
            </a:fld>
            <a:endParaRPr lang="en-GB"/>
          </a:p>
        </p:txBody>
      </p:sp>
    </p:spTree>
    <p:extLst>
      <p:ext uri="{BB962C8B-B14F-4D97-AF65-F5344CB8AC3E}">
        <p14:creationId xmlns:p14="http://schemas.microsoft.com/office/powerpoint/2010/main" val="3178560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2F405B-C2CA-4ACC-92DF-80D1BF5F6B9F}" type="slidenum">
              <a:rPr lang="en-US" smtClean="0"/>
              <a:pPr/>
              <a:t>33</a:t>
            </a:fld>
            <a:endParaRPr lang="en-US"/>
          </a:p>
        </p:txBody>
      </p:sp>
    </p:spTree>
    <p:extLst>
      <p:ext uri="{BB962C8B-B14F-4D97-AF65-F5344CB8AC3E}">
        <p14:creationId xmlns:p14="http://schemas.microsoft.com/office/powerpoint/2010/main" val="17708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Today we will review what content is available on the Cochrane Library</a:t>
            </a:r>
          </a:p>
          <a:p>
            <a:r>
              <a:rPr lang="en-US"/>
              <a:t>Different ways of using the content</a:t>
            </a:r>
          </a:p>
          <a:p>
            <a:r>
              <a:rPr lang="en-US"/>
              <a:t>Main navigation of the site</a:t>
            </a:r>
          </a:p>
          <a:p>
            <a:r>
              <a:rPr lang="en-US"/>
              <a:t>New features and functionalities released in the last few months</a:t>
            </a:r>
          </a:p>
          <a:p>
            <a:r>
              <a:rPr lang="en-US"/>
              <a:t>Other things users may want to do in the site</a:t>
            </a:r>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1569395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DD4D23-C98A-435E-AE88-9061F8349B02}" type="slidenum">
              <a:rPr lang="en-GB" smtClean="0"/>
              <a:pPr/>
              <a:t>34</a:t>
            </a:fld>
            <a:endParaRPr lang="en-GB"/>
          </a:p>
        </p:txBody>
      </p:sp>
    </p:spTree>
    <p:extLst>
      <p:ext uri="{BB962C8B-B14F-4D97-AF65-F5344CB8AC3E}">
        <p14:creationId xmlns:p14="http://schemas.microsoft.com/office/powerpoint/2010/main" val="3107750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DD4D23-C98A-435E-AE88-9061F8349B02}" type="slidenum">
              <a:rPr lang="en-GB" smtClean="0"/>
              <a:pPr/>
              <a:t>35</a:t>
            </a:fld>
            <a:endParaRPr lang="en-GB"/>
          </a:p>
        </p:txBody>
      </p:sp>
    </p:spTree>
    <p:extLst>
      <p:ext uri="{BB962C8B-B14F-4D97-AF65-F5344CB8AC3E}">
        <p14:creationId xmlns:p14="http://schemas.microsoft.com/office/powerpoint/2010/main" val="3294032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36</a:t>
            </a:fld>
            <a:endParaRPr lang="en-GB"/>
          </a:p>
        </p:txBody>
      </p:sp>
    </p:spTree>
    <p:extLst>
      <p:ext uri="{BB962C8B-B14F-4D97-AF65-F5344CB8AC3E}">
        <p14:creationId xmlns:p14="http://schemas.microsoft.com/office/powerpoint/2010/main" val="293960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2F405B-C2CA-4ACC-92DF-80D1BF5F6B9F}" type="slidenum">
              <a:rPr lang="en-US" smtClean="0"/>
              <a:pPr/>
              <a:t>38</a:t>
            </a:fld>
            <a:endParaRPr lang="en-US"/>
          </a:p>
        </p:txBody>
      </p:sp>
    </p:spTree>
    <p:extLst>
      <p:ext uri="{BB962C8B-B14F-4D97-AF65-F5344CB8AC3E}">
        <p14:creationId xmlns:p14="http://schemas.microsoft.com/office/powerpoint/2010/main" val="353805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351972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a:t>
            </a:fld>
            <a:endParaRPr lang="en-GB" dirty="0"/>
          </a:p>
        </p:txBody>
      </p:sp>
    </p:spTree>
    <p:extLst>
      <p:ext uri="{BB962C8B-B14F-4D97-AF65-F5344CB8AC3E}">
        <p14:creationId xmlns:p14="http://schemas.microsoft.com/office/powerpoint/2010/main" val="105230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2F405B-C2CA-4ACC-92DF-80D1BF5F6B9F}" type="slidenum">
              <a:rPr lang="en-US" smtClean="0"/>
              <a:pPr/>
              <a:t>6</a:t>
            </a:fld>
            <a:endParaRPr lang="en-US"/>
          </a:p>
        </p:txBody>
      </p:sp>
    </p:spTree>
    <p:extLst>
      <p:ext uri="{BB962C8B-B14F-4D97-AF65-F5344CB8AC3E}">
        <p14:creationId xmlns:p14="http://schemas.microsoft.com/office/powerpoint/2010/main" val="55916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Different components in the library, which we will break down one by one in the next few slides:</a:t>
            </a:r>
          </a:p>
          <a:p>
            <a:pPr marL="171450" indent="-171450">
              <a:buFontTx/>
              <a:buChar char="-"/>
            </a:pPr>
            <a:r>
              <a:rPr lang="en-US" dirty="0"/>
              <a:t>Systematic reviews, comprising reviews and protocols</a:t>
            </a:r>
          </a:p>
          <a:p>
            <a:pPr marL="628650" lvl="1" indent="-171450">
              <a:buFontTx/>
              <a:buChar char="-"/>
            </a:pPr>
            <a:r>
              <a:rPr lang="en-US" dirty="0"/>
              <a:t>Main difference is that reviews will provide you with a solution or final conclusion related to your question or problem, whereas a protocol won’t provide you with a conclusion. Protocols are useful but won’t give you a conclusion if you are investigating a problem.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Trials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Clinical Answers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Systematic reviews from a new database, external, </a:t>
            </a:r>
            <a:r>
              <a:rPr lang="en-US" dirty="0" err="1"/>
              <a:t>Epistemonikos</a:t>
            </a:r>
            <a:r>
              <a:rPr lang="en-US" dirty="0"/>
              <a:t>, now accessible through the Cochrane library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Editorials and special collections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32F405B-C2CA-4ACC-92DF-80D1BF5F6B9F}" type="slidenum">
              <a:rPr lang="en-US" smtClean="0"/>
              <a:pPr/>
              <a:t>7</a:t>
            </a:fld>
            <a:endParaRPr lang="en-US"/>
          </a:p>
        </p:txBody>
      </p:sp>
    </p:spTree>
    <p:extLst>
      <p:ext uri="{BB962C8B-B14F-4D97-AF65-F5344CB8AC3E}">
        <p14:creationId xmlns:p14="http://schemas.microsoft.com/office/powerpoint/2010/main" val="20394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 A systematic review will indicate if there is a treatment available for a condition, based the best available evidence, based on the controlled trials.</a:t>
            </a:r>
          </a:p>
          <a:p>
            <a:r>
              <a:rPr lang="en-GB"/>
              <a:t>- Objective is to look at the evidence and say if something is effective or not. One trial won’t provide enough evidence but all combined, using a population of over a thousand, they have statistical significance and can indicate if a treatment is effective or not.</a:t>
            </a:r>
          </a:p>
          <a:p>
            <a:r>
              <a:rPr lang="en-GB"/>
              <a:t>- Trials are analysed and ranked, linked through the systematic reviews.</a:t>
            </a:r>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340739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GB" baseline="0"/>
              <a:t>In order to be comprehensive and independently review all the evidence, Cochrane Reviews must be supported by high quality searches and a comprehensive database of randomised controlled trials and controlled clinical trials (RCTs and CCTs).</a:t>
            </a:r>
          </a:p>
          <a:p>
            <a:pPr marL="171450" indent="-171450">
              <a:buFontTx/>
              <a:buChar char="-"/>
            </a:pPr>
            <a:r>
              <a:rPr lang="en-GB" baseline="0"/>
              <a:t>Sourced by other databases like </a:t>
            </a:r>
            <a:r>
              <a:rPr lang="en-GB" baseline="0" err="1"/>
              <a:t>pubmed</a:t>
            </a:r>
            <a:r>
              <a:rPr lang="en-GB" baseline="0"/>
              <a:t> and </a:t>
            </a:r>
            <a:r>
              <a:rPr lang="en-GB" baseline="0" err="1"/>
              <a:t>Embase</a:t>
            </a:r>
            <a:r>
              <a:rPr lang="en-GB" baseline="0"/>
              <a:t>, public or privately sourced.</a:t>
            </a:r>
          </a:p>
          <a:p>
            <a:pPr marL="171450" indent="-171450">
              <a:buFontTx/>
              <a:buChar char="-"/>
            </a:pPr>
            <a:r>
              <a:rPr lang="en-GB" baseline="0"/>
              <a:t>One spot, all collated and evaluated</a:t>
            </a:r>
          </a:p>
          <a:p>
            <a:pPr marL="171450" indent="-171450">
              <a:buFontTx/>
              <a:buChar char="-"/>
            </a:pPr>
            <a:r>
              <a:rPr lang="en-GB" baseline="0"/>
              <a:t>Only content available is the abstract</a:t>
            </a:r>
          </a:p>
          <a:p>
            <a:pPr marL="171450" indent="-171450">
              <a:buFontTx/>
              <a:buChar char="-"/>
            </a:pPr>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347727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123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3439800"/>
            <a:ext cx="5952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541" y="0"/>
            <a:ext cx="5099460" cy="6858000"/>
          </a:xfrm>
          <a:prstGeom prst="rect">
            <a:avLst/>
          </a:prstGeom>
        </p:spPr>
      </p:pic>
      <p:grpSp>
        <p:nvGrpSpPr>
          <p:cNvPr id="9" name="Group 8"/>
          <p:cNvGrpSpPr/>
          <p:nvPr userDrawn="1"/>
        </p:nvGrpSpPr>
        <p:grpSpPr>
          <a:xfrm>
            <a:off x="587272" y="434539"/>
            <a:ext cx="4740571" cy="466701"/>
            <a:chOff x="440454" y="434538"/>
            <a:chExt cx="3555428" cy="466701"/>
          </a:xfrm>
        </p:grpSpPr>
        <p:pic>
          <p:nvPicPr>
            <p:cNvPr id="10" name="Picture 9"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1" name="Picture 10"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6"/>
          <p:cNvSpPr>
            <a:spLocks noGrp="1"/>
          </p:cNvSpPr>
          <p:nvPr>
            <p:ph type="pic" sz="quarter" idx="10" hasCustomPrompt="1"/>
          </p:nvPr>
        </p:nvSpPr>
        <p:spPr>
          <a:xfrm>
            <a:off x="586317" y="2232000"/>
            <a:ext cx="8208000" cy="3816000"/>
          </a:xfrm>
          <a:solidFill>
            <a:schemeClr val="accent5"/>
          </a:solidFill>
        </p:spPr>
        <p:txBody>
          <a:bodyPr lIns="216000" tIns="108000"/>
          <a:lstStyle>
            <a:lvl1pPr marL="0" indent="0">
              <a:defRPr>
                <a:solidFill>
                  <a:schemeClr val="bg1"/>
                </a:solidFill>
                <a:latin typeface="+mn-lt"/>
              </a:defRPr>
            </a:lvl1pPr>
          </a:lstStyle>
          <a:p>
            <a:r>
              <a:rPr lang="en-GB"/>
              <a:t>Insert image here</a:t>
            </a:r>
          </a:p>
        </p:txBody>
      </p:sp>
      <p:sp>
        <p:nvSpPr>
          <p:cNvPr id="6" name="Text Placeholder 5"/>
          <p:cNvSpPr>
            <a:spLocks noGrp="1"/>
          </p:cNvSpPr>
          <p:nvPr>
            <p:ph type="body" sz="quarter" idx="11"/>
          </p:nvPr>
        </p:nvSpPr>
        <p:spPr>
          <a:xfrm>
            <a:off x="586318" y="6162675"/>
            <a:ext cx="8235949" cy="374650"/>
          </a:xfrm>
        </p:spPr>
        <p:txBody>
          <a:bodyPr/>
          <a:lstStyle>
            <a:lvl1pPr>
              <a:spcBef>
                <a:spcPts val="0"/>
              </a:spcBef>
              <a:defRPr sz="1400"/>
            </a:lvl1pPr>
          </a:lstStyle>
          <a:p>
            <a:pPr lvl="0"/>
            <a:r>
              <a:rPr lang="en-US"/>
              <a:t>Click to edit Master text styles</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586317" y="1202400"/>
            <a:ext cx="8160000" cy="460800"/>
          </a:xfrm>
        </p:spPr>
        <p:txBody>
          <a:bodyPr anchor="t" anchorCtr="0"/>
          <a:lstStyle>
            <a:lvl1pPr>
              <a:defRPr sz="2000"/>
            </a:lvl1pPr>
          </a:lstStyle>
          <a:p>
            <a:r>
              <a:rPr lang="en-US"/>
              <a:t>Click to edit Master title style</a:t>
            </a:r>
            <a:endParaRPr lang="en-GB"/>
          </a:p>
        </p:txBody>
      </p:sp>
      <p:sp>
        <p:nvSpPr>
          <p:cNvPr id="8" name="Text Placeholder 5"/>
          <p:cNvSpPr>
            <a:spLocks noGrp="1"/>
          </p:cNvSpPr>
          <p:nvPr>
            <p:ph type="body" sz="quarter" idx="11"/>
          </p:nvPr>
        </p:nvSpPr>
        <p:spPr>
          <a:xfrm>
            <a:off x="586318" y="6162675"/>
            <a:ext cx="8235949" cy="374650"/>
          </a:xfrm>
        </p:spPr>
        <p:txBody>
          <a:bodyPr/>
          <a:lstStyle>
            <a:lvl1pPr>
              <a:spcBef>
                <a:spcPts val="0"/>
              </a:spcBef>
              <a:defRPr sz="1400"/>
            </a:lvl1pPr>
          </a:lstStyle>
          <a:p>
            <a:pPr lvl="0"/>
            <a:r>
              <a:rPr lang="en-US"/>
              <a:t>Click to edit Master text styles</a:t>
            </a:r>
          </a:p>
        </p:txBody>
      </p:sp>
      <p:grpSp>
        <p:nvGrpSpPr>
          <p:cNvPr id="6" name="Group 5"/>
          <p:cNvGrpSpPr/>
          <p:nvPr userDrawn="1"/>
        </p:nvGrpSpPr>
        <p:grpSpPr>
          <a:xfrm>
            <a:off x="587272" y="434539"/>
            <a:ext cx="4740571" cy="466701"/>
            <a:chOff x="440454" y="434538"/>
            <a:chExt cx="3555428" cy="466701"/>
          </a:xfrm>
        </p:grpSpPr>
        <p:pic>
          <p:nvPicPr>
            <p:cNvPr id="7" name="Picture 6" descr="Cochrane_Library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9" name="Picture 8" descr="wiley_logo_detail.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12192000" cy="6858000"/>
          </a:xfrm>
          <a:solidFill>
            <a:schemeClr val="accent5"/>
          </a:solidFill>
        </p:spPr>
        <p:txBody>
          <a:bodyPr lIns="432000" tIns="324000"/>
          <a:lstStyle>
            <a:lvl1pPr marL="0" indent="0">
              <a:defRPr>
                <a:solidFill>
                  <a:schemeClr val="bg1"/>
                </a:solidFill>
                <a:latin typeface="+mn-lt"/>
              </a:defRPr>
            </a:lvl1pPr>
          </a:lstStyle>
          <a:p>
            <a:r>
              <a:rPr lang="en-GB"/>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296026"/>
            <a:ext cx="5952000" cy="562375"/>
          </a:xfrm>
        </p:spPr>
        <p:txBody>
          <a:bodyPr anchor="t" anchorCtr="0"/>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8" y="2849400"/>
            <a:ext cx="5590116"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541" y="0"/>
            <a:ext cx="5099460" cy="6858000"/>
          </a:xfrm>
          <a:prstGeom prst="rect">
            <a:avLst/>
          </a:prstGeom>
        </p:spPr>
      </p:pic>
      <p:grpSp>
        <p:nvGrpSpPr>
          <p:cNvPr id="8" name="Group 7"/>
          <p:cNvGrpSpPr/>
          <p:nvPr userDrawn="1"/>
        </p:nvGrpSpPr>
        <p:grpSpPr>
          <a:xfrm>
            <a:off x="587272" y="434539"/>
            <a:ext cx="4740571" cy="466701"/>
            <a:chOff x="440454" y="434538"/>
            <a:chExt cx="3555428" cy="466701"/>
          </a:xfrm>
        </p:grpSpPr>
        <p:pic>
          <p:nvPicPr>
            <p:cNvPr id="9" name="Picture 8"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0" name="Picture 9"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296026"/>
            <a:ext cx="5952000" cy="562375"/>
          </a:xfrm>
        </p:spPr>
        <p:txBody>
          <a:bodyPr anchor="t" anchorCtr="0"/>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8" y="2849400"/>
            <a:ext cx="5590116"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3518" y="-388"/>
            <a:ext cx="4058567" cy="6858000"/>
          </a:xfrm>
          <a:prstGeom prst="rect">
            <a:avLst/>
          </a:prstGeom>
        </p:spPr>
      </p:pic>
      <p:grpSp>
        <p:nvGrpSpPr>
          <p:cNvPr id="8" name="Group 7"/>
          <p:cNvGrpSpPr/>
          <p:nvPr userDrawn="1"/>
        </p:nvGrpSpPr>
        <p:grpSpPr>
          <a:xfrm>
            <a:off x="587272" y="434539"/>
            <a:ext cx="4740571" cy="466701"/>
            <a:chOff x="440454" y="434538"/>
            <a:chExt cx="3555428" cy="466701"/>
          </a:xfrm>
        </p:grpSpPr>
        <p:pic>
          <p:nvPicPr>
            <p:cNvPr id="9" name="Picture 8"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0" name="Picture 9"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Column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15" name="Text Placeholder 2"/>
          <p:cNvSpPr>
            <a:spLocks noGrp="1"/>
          </p:cNvSpPr>
          <p:nvPr>
            <p:ph type="body" sz="quarter" idx="13" hasCustomPrompt="1"/>
          </p:nvPr>
        </p:nvSpPr>
        <p:spPr>
          <a:xfrm>
            <a:off x="923544" y="457200"/>
            <a:ext cx="9756648" cy="338328"/>
          </a:xfrm>
          <a:prstGeom prst="rect">
            <a:avLst/>
          </a:prstGeom>
        </p:spPr>
        <p:txBody>
          <a:bodyPr lIns="182880" rIns="182880" anchor="ctr" anchorCtr="0"/>
          <a:lstStyle>
            <a:lvl1pPr marL="0" indent="0">
              <a:buNone/>
              <a:defRPr sz="2800" b="0" i="0" baseline="0">
                <a:solidFill>
                  <a:srgbClr val="414246"/>
                </a:solidFill>
                <a:latin typeface="Open Sans Regular" charset="0"/>
                <a:ea typeface="Open Sans Regular" charset="0"/>
                <a:cs typeface="Open Sans Regular"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Section Title</a:t>
            </a:r>
          </a:p>
        </p:txBody>
      </p:sp>
      <p:sp>
        <p:nvSpPr>
          <p:cNvPr id="16" name="Text Placeholder 2"/>
          <p:cNvSpPr>
            <a:spLocks noGrp="1"/>
          </p:cNvSpPr>
          <p:nvPr>
            <p:ph type="body" sz="quarter" idx="14" hasCustomPrompt="1"/>
          </p:nvPr>
        </p:nvSpPr>
        <p:spPr>
          <a:xfrm>
            <a:off x="914400" y="2882900"/>
            <a:ext cx="3017520" cy="2697480"/>
          </a:xfrm>
          <a:prstGeom prst="rect">
            <a:avLst/>
          </a:prstGeom>
        </p:spPr>
        <p:txBody>
          <a:bodyPr lIns="182880" rIns="182880">
            <a:normAutofit/>
          </a:bodyPr>
          <a:lstStyle>
            <a:lvl1pPr marL="0" indent="0">
              <a:lnSpc>
                <a:spcPct val="140000"/>
              </a:lnSpc>
              <a:buNone/>
              <a:defRPr sz="1600" b="0" i="0">
                <a:solidFill>
                  <a:srgbClr val="414246"/>
                </a:solidFill>
                <a:latin typeface="Open Sans Regular" charset="0"/>
                <a:ea typeface="Open Sans Regular" charset="0"/>
                <a:cs typeface="Open Sans Regular"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7" name="Text Placeholder 2"/>
          <p:cNvSpPr>
            <a:spLocks noGrp="1"/>
          </p:cNvSpPr>
          <p:nvPr>
            <p:ph type="body" sz="quarter" idx="15" hasCustomPrompt="1"/>
          </p:nvPr>
        </p:nvSpPr>
        <p:spPr>
          <a:xfrm>
            <a:off x="4587239" y="2882900"/>
            <a:ext cx="3017520" cy="2697480"/>
          </a:xfrm>
          <a:prstGeom prst="rect">
            <a:avLst/>
          </a:prstGeom>
        </p:spPr>
        <p:txBody>
          <a:bodyPr lIns="182880" rIns="182880">
            <a:normAutofit/>
          </a:bodyPr>
          <a:lstStyle>
            <a:lvl1pPr marL="0" indent="0">
              <a:lnSpc>
                <a:spcPct val="140000"/>
              </a:lnSpc>
              <a:buNone/>
              <a:defRPr sz="1600" b="0" i="0">
                <a:solidFill>
                  <a:srgbClr val="414246"/>
                </a:solidFill>
                <a:latin typeface="Open Sans Regular" charset="0"/>
                <a:ea typeface="Open Sans Regular" charset="0"/>
                <a:cs typeface="Open Sans Regular"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8" name="Text Placeholder 2"/>
          <p:cNvSpPr>
            <a:spLocks noGrp="1"/>
          </p:cNvSpPr>
          <p:nvPr>
            <p:ph type="body" sz="quarter" idx="16" hasCustomPrompt="1"/>
          </p:nvPr>
        </p:nvSpPr>
        <p:spPr>
          <a:xfrm>
            <a:off x="8260079" y="2882900"/>
            <a:ext cx="3017520" cy="2697480"/>
          </a:xfrm>
          <a:prstGeom prst="rect">
            <a:avLst/>
          </a:prstGeom>
        </p:spPr>
        <p:txBody>
          <a:bodyPr lIns="182880" rIns="182880">
            <a:normAutofit/>
          </a:bodyPr>
          <a:lstStyle>
            <a:lvl1pPr marL="0" indent="0">
              <a:lnSpc>
                <a:spcPct val="140000"/>
              </a:lnSpc>
              <a:buNone/>
              <a:defRPr sz="1600" b="0" i="0">
                <a:solidFill>
                  <a:srgbClr val="414246"/>
                </a:solidFill>
                <a:latin typeface="Open Sans Regular" charset="0"/>
                <a:ea typeface="Open Sans Regular" charset="0"/>
                <a:cs typeface="Open Sans Regular"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1" name="Subtitle 2"/>
          <p:cNvSpPr>
            <a:spLocks noGrp="1"/>
          </p:cNvSpPr>
          <p:nvPr>
            <p:ph type="subTitle" idx="1" hasCustomPrompt="1"/>
          </p:nvPr>
        </p:nvSpPr>
        <p:spPr>
          <a:xfrm>
            <a:off x="914400" y="1115568"/>
            <a:ext cx="9821682" cy="1513332"/>
          </a:xfrm>
          <a:prstGeom prst="rect">
            <a:avLst/>
          </a:prstGeom>
        </p:spPr>
        <p:txBody>
          <a:bodyPr wrap="square" lIns="182880" rIns="182880" anchor="t" anchorCtr="0">
            <a:normAutofit/>
          </a:bodyPr>
          <a:lstStyle>
            <a:lvl1pPr marL="0" indent="0" algn="l">
              <a:lnSpc>
                <a:spcPct val="100000"/>
              </a:lnSpc>
              <a:buNone/>
              <a:defRPr sz="4800" b="0" i="0" spc="0" baseline="0">
                <a:solidFill>
                  <a:schemeClr val="accent1"/>
                </a:solidFill>
                <a:latin typeface="Source Serif Pro" charset="0"/>
                <a:ea typeface="Source Serif Pro" charset="0"/>
                <a:cs typeface="Source Serif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Large headline with 3 columns of additional text</a:t>
            </a:r>
          </a:p>
        </p:txBody>
      </p:sp>
      <p:cxnSp>
        <p:nvCxnSpPr>
          <p:cNvPr id="21" name="Straight Connector 20">
            <a:extLst>
              <a:ext uri="{FF2B5EF4-FFF2-40B4-BE49-F238E27FC236}">
                <a16:creationId xmlns:a16="http://schemas.microsoft.com/office/drawing/2014/main" id="{5EBBFF39-39B1-4749-BE75-3FB5BA650DA6}"/>
              </a:ext>
            </a:extLst>
          </p:cNvPr>
          <p:cNvCxnSpPr>
            <a:cxnSpLocks/>
          </p:cNvCxnSpPr>
          <p:nvPr userDrawn="1"/>
        </p:nvCxnSpPr>
        <p:spPr>
          <a:xfrm>
            <a:off x="1103243" y="884583"/>
            <a:ext cx="629304" cy="0"/>
          </a:xfrm>
          <a:prstGeom prst="line">
            <a:avLst/>
          </a:prstGeom>
          <a:ln w="25400">
            <a:solidFill>
              <a:srgbClr val="07A3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4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123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3439800"/>
            <a:ext cx="5952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3518" y="-388"/>
            <a:ext cx="4058567" cy="6858000"/>
          </a:xfrm>
          <a:prstGeom prst="rect">
            <a:avLst/>
          </a:prstGeom>
        </p:spPr>
      </p:pic>
      <p:grpSp>
        <p:nvGrpSpPr>
          <p:cNvPr id="9" name="Group 8"/>
          <p:cNvGrpSpPr/>
          <p:nvPr userDrawn="1"/>
        </p:nvGrpSpPr>
        <p:grpSpPr>
          <a:xfrm>
            <a:off x="587272" y="434539"/>
            <a:ext cx="4740571" cy="466701"/>
            <a:chOff x="440454" y="434538"/>
            <a:chExt cx="3555428" cy="466701"/>
          </a:xfrm>
        </p:grpSpPr>
        <p:pic>
          <p:nvPicPr>
            <p:cNvPr id="10" name="Picture 9"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1" name="Picture 10"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sp>
        <p:nvSpPr>
          <p:cNvPr id="6" name="Rectangle 5"/>
          <p:cNvSpPr/>
          <p:nvPr userDrawn="1"/>
        </p:nvSpPr>
        <p:spPr>
          <a:xfrm>
            <a:off x="5232000" y="0"/>
            <a:ext cx="696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6144000" y="1964826"/>
            <a:ext cx="5808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6144000" y="3835800"/>
            <a:ext cx="53952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08" b="16524"/>
          <a:stretch/>
        </p:blipFill>
        <p:spPr>
          <a:xfrm>
            <a:off x="2764916" y="0"/>
            <a:ext cx="3702817" cy="6858000"/>
          </a:xfrm>
          <a:prstGeom prst="rect">
            <a:avLst/>
          </a:prstGeom>
        </p:spPr>
      </p:pic>
      <p:pic>
        <p:nvPicPr>
          <p:cNvPr id="11" name="Picture 10"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272" y="434539"/>
            <a:ext cx="1937979" cy="466701"/>
          </a:xfrm>
          <a:prstGeom prst="rect">
            <a:avLst/>
          </a:prstGeom>
        </p:spPr>
      </p:pic>
      <p:pic>
        <p:nvPicPr>
          <p:cNvPr id="12" name="Picture 11"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3873" y="1336900"/>
            <a:ext cx="2058152" cy="413774"/>
          </a:xfrm>
          <a:prstGeom prst="rect">
            <a:avLst/>
          </a:prstGeom>
        </p:spPr>
      </p:pic>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586317" y="3563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4728600"/>
            <a:ext cx="5952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2113" y="0"/>
            <a:ext cx="5709920" cy="6858000"/>
          </a:xfrm>
          <a:prstGeom prst="rect">
            <a:avLst/>
          </a:prstGeom>
        </p:spPr>
      </p:pic>
      <p:grpSp>
        <p:nvGrpSpPr>
          <p:cNvPr id="9" name="Group 8"/>
          <p:cNvGrpSpPr/>
          <p:nvPr userDrawn="1"/>
        </p:nvGrpSpPr>
        <p:grpSpPr>
          <a:xfrm>
            <a:off x="587272" y="434539"/>
            <a:ext cx="4740571" cy="466701"/>
            <a:chOff x="440454" y="434538"/>
            <a:chExt cx="3555428" cy="466701"/>
          </a:xfrm>
        </p:grpSpPr>
        <p:pic>
          <p:nvPicPr>
            <p:cNvPr id="10" name="Picture 9"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1" name="Picture 10"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12192000" cy="4356000"/>
          </a:xfrm>
          <a:solidFill>
            <a:schemeClr val="accent5"/>
          </a:solidFill>
        </p:spPr>
        <p:txBody>
          <a:bodyPr lIns="432000" tIns="108000"/>
          <a:lstStyle>
            <a:lvl1pPr marL="0" indent="0">
              <a:defRPr>
                <a:solidFill>
                  <a:schemeClr val="bg1"/>
                </a:solidFill>
                <a:latin typeface="+mn-lt"/>
              </a:defRPr>
            </a:lvl1pPr>
          </a:lstStyle>
          <a:p>
            <a:r>
              <a:rPr lang="en-GB"/>
              <a:t>Insert image here</a:t>
            </a:r>
          </a:p>
        </p:txBody>
      </p:sp>
      <p:sp>
        <p:nvSpPr>
          <p:cNvPr id="2" name="Title 1"/>
          <p:cNvSpPr>
            <a:spLocks noGrp="1"/>
          </p:cNvSpPr>
          <p:nvPr>
            <p:ph type="ctrTitle"/>
          </p:nvPr>
        </p:nvSpPr>
        <p:spPr>
          <a:xfrm>
            <a:off x="586317" y="1295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7238400" y="1409400"/>
            <a:ext cx="44352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grpSp>
        <p:nvGrpSpPr>
          <p:cNvPr id="8" name="Group 7"/>
          <p:cNvGrpSpPr/>
          <p:nvPr userDrawn="1"/>
        </p:nvGrpSpPr>
        <p:grpSpPr>
          <a:xfrm>
            <a:off x="587272" y="434539"/>
            <a:ext cx="4740571" cy="466701"/>
            <a:chOff x="440454" y="434538"/>
            <a:chExt cx="3555428" cy="466701"/>
          </a:xfrm>
        </p:grpSpPr>
        <p:pic>
          <p:nvPicPr>
            <p:cNvPr id="9" name="Picture 8" descr="Cochrane_Library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0" name="Picture 9" descr="wiley_logo_detail.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586317" y="2699226"/>
            <a:ext cx="5490483"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3958200"/>
            <a:ext cx="5490483"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TextBox 7"/>
          <p:cNvSpPr txBox="1"/>
          <p:nvPr userDrawn="1"/>
        </p:nvSpPr>
        <p:spPr>
          <a:xfrm>
            <a:off x="586318" y="5695200"/>
            <a:ext cx="2863519" cy="923330"/>
          </a:xfrm>
          <a:prstGeom prst="rect">
            <a:avLst/>
          </a:prstGeom>
          <a:noFill/>
        </p:spPr>
        <p:txBody>
          <a:bodyPr wrap="none" lIns="0" tIns="0" rIns="0" bIns="0" rtlCol="0">
            <a:noAutofit/>
          </a:bodyPr>
          <a:lstStyle/>
          <a:p>
            <a:pPr>
              <a:lnSpc>
                <a:spcPts val="2000"/>
              </a:lnSpc>
            </a:pPr>
            <a:r>
              <a:rPr lang="en-GB" sz="1800" spc="-30" baseline="0">
                <a:solidFill>
                  <a:schemeClr val="tx2"/>
                </a:solidFill>
                <a:latin typeface="+mn-lt"/>
              </a:rPr>
              <a:t>Trusted evidence.</a:t>
            </a:r>
          </a:p>
          <a:p>
            <a:pPr>
              <a:lnSpc>
                <a:spcPts val="2000"/>
              </a:lnSpc>
            </a:pPr>
            <a:r>
              <a:rPr lang="en-GB" sz="1800" spc="-30" baseline="0">
                <a:solidFill>
                  <a:schemeClr val="tx2"/>
                </a:solidFill>
                <a:latin typeface="+mn-lt"/>
              </a:rPr>
              <a:t>Informed decisions.</a:t>
            </a:r>
          </a:p>
          <a:p>
            <a:pPr>
              <a:lnSpc>
                <a:spcPts val="2000"/>
              </a:lnSpc>
            </a:pPr>
            <a:r>
              <a:rPr lang="en-GB" sz="1800" spc="-30" baseline="0">
                <a:solidFill>
                  <a:schemeClr val="bg2"/>
                </a:solidFill>
                <a:latin typeface="+mn-lt"/>
              </a:rPr>
              <a:t>Better health.</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863"/>
          <a:stretch/>
        </p:blipFill>
        <p:spPr>
          <a:xfrm>
            <a:off x="7378700" y="0"/>
            <a:ext cx="4161307" cy="6858000"/>
          </a:xfrm>
          <a:prstGeom prst="rect">
            <a:avLst/>
          </a:prstGeom>
        </p:spPr>
      </p:pic>
      <p:sp>
        <p:nvSpPr>
          <p:cNvPr id="7" name="Picture Placeholder 6"/>
          <p:cNvSpPr>
            <a:spLocks noGrp="1"/>
          </p:cNvSpPr>
          <p:nvPr>
            <p:ph type="pic" sz="quarter" idx="10" hasCustomPrompt="1"/>
          </p:nvPr>
        </p:nvSpPr>
        <p:spPr>
          <a:xfrm>
            <a:off x="6192000" y="1324800"/>
            <a:ext cx="6000000" cy="3384000"/>
          </a:xfrm>
          <a:solidFill>
            <a:schemeClr val="accent5"/>
          </a:solidFill>
        </p:spPr>
        <p:txBody>
          <a:bodyPr lIns="432000" tIns="108000"/>
          <a:lstStyle>
            <a:lvl1pPr marL="0" indent="0">
              <a:defRPr>
                <a:solidFill>
                  <a:schemeClr val="bg1"/>
                </a:solidFill>
                <a:latin typeface="+mn-lt"/>
              </a:defRPr>
            </a:lvl1pPr>
          </a:lstStyle>
          <a:p>
            <a:r>
              <a:rPr lang="en-GB"/>
              <a:t>Insert image here</a:t>
            </a:r>
          </a:p>
        </p:txBody>
      </p:sp>
      <p:grpSp>
        <p:nvGrpSpPr>
          <p:cNvPr id="11" name="Group 10"/>
          <p:cNvGrpSpPr/>
          <p:nvPr userDrawn="1"/>
        </p:nvGrpSpPr>
        <p:grpSpPr>
          <a:xfrm>
            <a:off x="587272" y="434539"/>
            <a:ext cx="4740571" cy="466701"/>
            <a:chOff x="440454" y="434538"/>
            <a:chExt cx="3555428" cy="466701"/>
          </a:xfrm>
        </p:grpSpPr>
        <p:pic>
          <p:nvPicPr>
            <p:cNvPr id="12" name="Picture 11" descr="Cochrane_Library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3" name="Picture 12" descr="wiley_logo_detail.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12192000" cy="4356000"/>
          </a:xfrm>
          <a:solidFill>
            <a:schemeClr val="accent5"/>
          </a:solidFill>
        </p:spPr>
        <p:txBody>
          <a:bodyPr lIns="432000" tIns="108000"/>
          <a:lstStyle>
            <a:lvl1pPr marL="0" indent="0">
              <a:defRPr>
                <a:solidFill>
                  <a:schemeClr val="bg1"/>
                </a:solidFill>
                <a:latin typeface="+mn-lt"/>
              </a:defRPr>
            </a:lvl1pPr>
          </a:lstStyle>
          <a:p>
            <a:r>
              <a:rPr lang="en-GB"/>
              <a:t>Insert image here</a:t>
            </a:r>
          </a:p>
        </p:txBody>
      </p:sp>
      <p:sp>
        <p:nvSpPr>
          <p:cNvPr id="2" name="Title 1"/>
          <p:cNvSpPr>
            <a:spLocks noGrp="1"/>
          </p:cNvSpPr>
          <p:nvPr>
            <p:ph type="ctrTitle"/>
          </p:nvPr>
        </p:nvSpPr>
        <p:spPr>
          <a:xfrm>
            <a:off x="586317" y="3419226"/>
            <a:ext cx="5952000" cy="1080775"/>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586317" y="4627800"/>
            <a:ext cx="44352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grpSp>
        <p:nvGrpSpPr>
          <p:cNvPr id="8" name="Group 7"/>
          <p:cNvGrpSpPr/>
          <p:nvPr userDrawn="1"/>
        </p:nvGrpSpPr>
        <p:grpSpPr>
          <a:xfrm>
            <a:off x="587272" y="434539"/>
            <a:ext cx="4740571" cy="466701"/>
            <a:chOff x="440454" y="434538"/>
            <a:chExt cx="3555428" cy="466701"/>
          </a:xfrm>
        </p:grpSpPr>
        <p:pic>
          <p:nvPicPr>
            <p:cNvPr id="9" name="Picture 8" descr="Cochrane_Library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10" name="Picture 9" descr="wiley_logo_detail.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317" y="1317600"/>
            <a:ext cx="8160000" cy="632838"/>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586317" y="2275200"/>
            <a:ext cx="8160000" cy="3909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38208" y="0"/>
            <a:ext cx="2653792" cy="6858000"/>
          </a:xfrm>
          <a:prstGeom prst="rect">
            <a:avLst/>
          </a:prstGeom>
        </p:spPr>
      </p:pic>
      <p:grpSp>
        <p:nvGrpSpPr>
          <p:cNvPr id="8" name="Group 7"/>
          <p:cNvGrpSpPr/>
          <p:nvPr/>
        </p:nvGrpSpPr>
        <p:grpSpPr>
          <a:xfrm>
            <a:off x="587272" y="434539"/>
            <a:ext cx="4740571" cy="466701"/>
            <a:chOff x="440454" y="434538"/>
            <a:chExt cx="3555428" cy="466701"/>
          </a:xfrm>
        </p:grpSpPr>
        <p:pic>
          <p:nvPicPr>
            <p:cNvPr id="4" name="Picture 3" descr="Cochrane_Library_Logo_RGB.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40454" y="434538"/>
              <a:ext cx="1453484" cy="466701"/>
            </a:xfrm>
            <a:prstGeom prst="rect">
              <a:avLst/>
            </a:prstGeom>
          </p:spPr>
        </p:pic>
        <p:pic>
          <p:nvPicPr>
            <p:cNvPr id="6" name="Picture 5" descr="wiley_logo_detail.gif"/>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52268" y="461001"/>
              <a:ext cx="1543614" cy="413774"/>
            </a:xfrm>
            <a:prstGeom prst="rect">
              <a:avLst/>
            </a:prstGeom>
          </p:spPr>
        </p:pic>
      </p:gr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 id="2147483668" r:id="rId17"/>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chranelibrary.com/central/central-creation#pubmed" TargetMode="External"/><Relationship Id="rId7" Type="http://schemas.openxmlformats.org/officeDocument/2006/relationships/hyperlink" Target="https://www.cochranelibrary.com/central/central-creation#handsearch"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cochranelibrary.com/central/central-creation#specialized" TargetMode="External"/><Relationship Id="rId5" Type="http://schemas.openxmlformats.org/officeDocument/2006/relationships/hyperlink" Target="https://www.cochranelibrary.com/central/central-creation#clinicaltrials" TargetMode="External"/><Relationship Id="rId4" Type="http://schemas.openxmlformats.org/officeDocument/2006/relationships/hyperlink" Target="https://www.cochranelibrary.com/central/central-creation#embas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btaylor@wiley.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cochranelibrary.com/central/central-creation"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38978" y="2680742"/>
            <a:ext cx="7821976" cy="2884639"/>
          </a:xfrm>
          <a:prstGeom prst="rect">
            <a:avLst/>
          </a:prstGeom>
          <a:noFill/>
        </p:spPr>
        <p:txBody>
          <a:bodyPr vert="horz" lIns="0" tIns="0" rIns="0" bIns="0" rtlCol="0" anchor="b" anchorCtr="0">
            <a:noAutofit/>
          </a:bodyPr>
          <a:lstStyle>
            <a:lvl1pPr algn="l" defTabSz="914400" rtl="0" eaLnBrk="1" latinLnBrk="0" hangingPunct="1">
              <a:lnSpc>
                <a:spcPts val="3800"/>
              </a:lnSpc>
              <a:spcBef>
                <a:spcPct val="0"/>
              </a:spcBef>
              <a:buNone/>
              <a:defRPr sz="3600" b="1" kern="1200" spc="-40" baseline="0">
                <a:solidFill>
                  <a:schemeClr val="bg2"/>
                </a:solidFill>
                <a:latin typeface="+mj-lt"/>
                <a:ea typeface="+mj-ea"/>
                <a:cs typeface="+mj-cs"/>
              </a:defRPr>
            </a:lvl1pPr>
          </a:lstStyle>
          <a:p>
            <a:r>
              <a:rPr lang="en-US" sz="3200" dirty="0"/>
              <a:t>Cochrane Library: Training Session for </a:t>
            </a:r>
          </a:p>
          <a:p>
            <a:r>
              <a:rPr lang="en-US" sz="3200" dirty="0"/>
              <a:t>Ohio Public Library Information Network</a:t>
            </a:r>
          </a:p>
          <a:p>
            <a:pPr>
              <a:lnSpc>
                <a:spcPct val="100000"/>
              </a:lnSpc>
            </a:pPr>
            <a:endParaRPr lang="en-US" sz="2800" dirty="0"/>
          </a:p>
          <a:p>
            <a:pPr>
              <a:lnSpc>
                <a:spcPct val="100000"/>
              </a:lnSpc>
            </a:pPr>
            <a:r>
              <a:rPr lang="en-GB" sz="2000" dirty="0"/>
              <a:t>Ale Barciela, </a:t>
            </a:r>
          </a:p>
          <a:p>
            <a:pPr>
              <a:lnSpc>
                <a:spcPct val="100000"/>
              </a:lnSpc>
            </a:pPr>
            <a:r>
              <a:rPr lang="en-GB" sz="2000" dirty="0"/>
              <a:t>Associate Director, Customer Training, Wiley</a:t>
            </a:r>
          </a:p>
          <a:p>
            <a:pPr>
              <a:lnSpc>
                <a:spcPct val="100000"/>
              </a:lnSpc>
            </a:pPr>
            <a:endParaRPr lang="en-GB" sz="2000" dirty="0"/>
          </a:p>
          <a:p>
            <a:pPr>
              <a:lnSpc>
                <a:spcPct val="100000"/>
              </a:lnSpc>
            </a:pPr>
            <a:r>
              <a:rPr lang="en-GB" sz="2000" dirty="0"/>
              <a:t>Barbara Jo Taylor,</a:t>
            </a:r>
          </a:p>
          <a:p>
            <a:pPr>
              <a:lnSpc>
                <a:spcPct val="100000"/>
              </a:lnSpc>
            </a:pPr>
            <a:r>
              <a:rPr lang="en-GB" sz="2000" dirty="0"/>
              <a:t>Sr Customer Success Manager, Wiley</a:t>
            </a:r>
          </a:p>
          <a:p>
            <a:endParaRPr lang="en-GB" sz="2400" dirty="0"/>
          </a:p>
        </p:txBody>
      </p:sp>
    </p:spTree>
    <p:extLst>
      <p:ext uri="{BB962C8B-B14F-4D97-AF65-F5344CB8AC3E}">
        <p14:creationId xmlns:p14="http://schemas.microsoft.com/office/powerpoint/2010/main" val="120935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1251662" y="1085788"/>
            <a:ext cx="7047520" cy="1291241"/>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dirty="0"/>
              <a:t>Cochrane Central Register of Controlled Trials</a:t>
            </a:r>
            <a:endParaRPr lang="en-US" dirty="0"/>
          </a:p>
        </p:txBody>
      </p:sp>
      <p:sp>
        <p:nvSpPr>
          <p:cNvPr id="11" name="Content Placeholder 4"/>
          <p:cNvSpPr txBox="1">
            <a:spLocks/>
          </p:cNvSpPr>
          <p:nvPr/>
        </p:nvSpPr>
        <p:spPr>
          <a:xfrm>
            <a:off x="1251662" y="2529803"/>
            <a:ext cx="9974526" cy="3710082"/>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Includes randomized and quasi-randomized controlled trials. Other study designs registered in Clinical Trial Registries (e.g. cohort studies) are not included.</a:t>
            </a:r>
          </a:p>
          <a:p>
            <a:r>
              <a:rPr lang="en-US" dirty="0"/>
              <a:t>CENTRAL is comprised of records retrieved from </a:t>
            </a:r>
          </a:p>
          <a:p>
            <a:pPr marL="522288" lvl="1" indent="-342900">
              <a:spcBef>
                <a:spcPts val="0"/>
              </a:spcBef>
            </a:pPr>
            <a:r>
              <a:rPr lang="en-US" b="1" dirty="0">
                <a:hlinkClick r:id="rId3"/>
              </a:rPr>
              <a:t>PubMed/MEDLINE</a:t>
            </a:r>
            <a:r>
              <a:rPr lang="en-US" dirty="0"/>
              <a:t> </a:t>
            </a:r>
          </a:p>
          <a:p>
            <a:pPr marL="522288" lvl="1" indent="-342900">
              <a:spcBef>
                <a:spcPts val="0"/>
              </a:spcBef>
            </a:pPr>
            <a:r>
              <a:rPr lang="en-US" b="1" dirty="0" err="1">
                <a:hlinkClick r:id="rId4"/>
              </a:rPr>
              <a:t>Embase</a:t>
            </a:r>
            <a:endParaRPr lang="en-US" b="1" dirty="0"/>
          </a:p>
          <a:p>
            <a:pPr marL="522288" lvl="1" indent="-342900">
              <a:spcBef>
                <a:spcPts val="0"/>
              </a:spcBef>
            </a:pPr>
            <a:r>
              <a:rPr lang="en-US" b="1" dirty="0"/>
              <a:t>Clinical Trial Registries</a:t>
            </a:r>
            <a:endParaRPr lang="en-US" dirty="0">
              <a:hlinkClick r:id="rId5"/>
            </a:endParaRPr>
          </a:p>
          <a:p>
            <a:pPr marL="731838" lvl="2" indent="-342900">
              <a:spcBef>
                <a:spcPts val="0"/>
              </a:spcBef>
            </a:pPr>
            <a:r>
              <a:rPr lang="en-US" b="1" dirty="0">
                <a:hlinkClick r:id="rId5"/>
              </a:rPr>
              <a:t>ClinicalTrials.gov</a:t>
            </a:r>
            <a:r>
              <a:rPr lang="en-US" dirty="0"/>
              <a:t> </a:t>
            </a:r>
          </a:p>
          <a:p>
            <a:pPr marL="731838" lvl="2" indent="-342900">
              <a:spcBef>
                <a:spcPts val="0"/>
              </a:spcBef>
            </a:pPr>
            <a:r>
              <a:rPr lang="en-US" b="1" dirty="0"/>
              <a:t>ICTRP</a:t>
            </a:r>
          </a:p>
          <a:p>
            <a:pPr marL="522288" lvl="1" indent="-342900">
              <a:spcBef>
                <a:spcPts val="0"/>
              </a:spcBef>
            </a:pPr>
            <a:r>
              <a:rPr lang="en-US" b="1"/>
              <a:t>CINAHL (Cumulative </a:t>
            </a:r>
            <a:r>
              <a:rPr lang="en-US" b="1" dirty="0"/>
              <a:t>Index of Nursing and </a:t>
            </a:r>
            <a:r>
              <a:rPr lang="en-US" b="1"/>
              <a:t>Allied Health)   </a:t>
            </a:r>
            <a:r>
              <a:rPr lang="en-US" dirty="0"/>
              <a:t>(new as of May 2020)</a:t>
            </a:r>
          </a:p>
          <a:p>
            <a:pPr marL="342900" indent="-342900">
              <a:spcBef>
                <a:spcPts val="0"/>
              </a:spcBef>
              <a:buFont typeface="Arial" panose="020B0604020202020204" pitchFamily="34" charset="0"/>
              <a:buChar char="•"/>
            </a:pPr>
            <a:r>
              <a:rPr lang="en-US" dirty="0"/>
              <a:t>Cochrane Review Groups' </a:t>
            </a:r>
            <a:r>
              <a:rPr lang="en-US" b="1" dirty="0">
                <a:hlinkClick r:id="rId6"/>
              </a:rPr>
              <a:t>Specialized Registers</a:t>
            </a:r>
            <a:r>
              <a:rPr lang="en-US" b="1" dirty="0"/>
              <a:t> </a:t>
            </a:r>
            <a:r>
              <a:rPr lang="en-US" dirty="0"/>
              <a:t>which includes records identified by </a:t>
            </a:r>
            <a:r>
              <a:rPr lang="en-US" b="1" dirty="0">
                <a:hlinkClick r:id="rId7"/>
              </a:rPr>
              <a:t>handsearching</a:t>
            </a:r>
            <a:r>
              <a:rPr lang="en-US" dirty="0"/>
              <a:t> various biomedical sources.</a:t>
            </a:r>
          </a:p>
          <a:p>
            <a:r>
              <a:rPr lang="en-US" dirty="0"/>
              <a:t> </a:t>
            </a:r>
            <a:endParaRPr lang="en-GB" sz="2400" dirty="0"/>
          </a:p>
        </p:txBody>
      </p:sp>
    </p:spTree>
    <p:extLst>
      <p:ext uri="{BB962C8B-B14F-4D97-AF65-F5344CB8AC3E}">
        <p14:creationId xmlns:p14="http://schemas.microsoft.com/office/powerpoint/2010/main" val="360895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719" y="1124743"/>
            <a:ext cx="7877968" cy="720080"/>
          </a:xfrm>
          <a:solidFill>
            <a:schemeClr val="bg1"/>
          </a:solidFill>
        </p:spPr>
        <p:txBody>
          <a:bodyPr/>
          <a:lstStyle/>
          <a:p>
            <a:r>
              <a:rPr lang="en-GB"/>
              <a:t>What  is a Cochrane Clinical Answer?</a:t>
            </a:r>
          </a:p>
        </p:txBody>
      </p:sp>
      <p:sp>
        <p:nvSpPr>
          <p:cNvPr id="3" name="Content Placeholder 2"/>
          <p:cNvSpPr>
            <a:spLocks noGrp="1"/>
          </p:cNvSpPr>
          <p:nvPr>
            <p:ph idx="1"/>
          </p:nvPr>
        </p:nvSpPr>
        <p:spPr>
          <a:xfrm>
            <a:off x="1919536" y="1961837"/>
            <a:ext cx="8496944" cy="4176464"/>
          </a:xfrm>
        </p:spPr>
        <p:txBody>
          <a:bodyPr/>
          <a:lstStyle/>
          <a:p>
            <a:pPr marL="342900" indent="-342900">
              <a:buFont typeface="Arial" panose="020B0604020202020204" pitchFamily="34" charset="0"/>
              <a:buChar char="•"/>
            </a:pPr>
            <a:r>
              <a:rPr lang="en-GB" sz="2400" dirty="0"/>
              <a:t>A CCA provides a concise summary of the results of a Cochrane Review with sufficient underlying data to allow:</a:t>
            </a:r>
          </a:p>
          <a:p>
            <a:pPr marL="636588" lvl="1" indent="-457200">
              <a:buFont typeface="Courier New" panose="02070309020205020404" pitchFamily="49" charset="0"/>
              <a:buChar char="o"/>
            </a:pPr>
            <a:r>
              <a:rPr lang="en-GB" sz="2400" dirty="0"/>
              <a:t>Application of the results to a specific patient group (e.g. children or adults, older patients with co-morbid conditions.)</a:t>
            </a:r>
          </a:p>
          <a:p>
            <a:pPr marL="636588" lvl="1" indent="-457200">
              <a:buFont typeface="Courier New" panose="02070309020205020404" pitchFamily="49" charset="0"/>
              <a:buChar char="o"/>
            </a:pPr>
            <a:r>
              <a:rPr lang="en-GB" sz="2400" dirty="0"/>
              <a:t>Understanding of the strength of the evidence supporting  conclusions about key clinical outcomes</a:t>
            </a:r>
          </a:p>
          <a:p>
            <a:pPr marL="342900" indent="-342900">
              <a:buFont typeface="Arial" panose="020B0604020202020204" pitchFamily="34" charset="0"/>
              <a:buChar char="•"/>
            </a:pPr>
            <a:r>
              <a:rPr lang="en-GB" sz="2400" dirty="0"/>
              <a:t>Written by clinicians for clinicians</a:t>
            </a:r>
          </a:p>
        </p:txBody>
      </p:sp>
      <p:sp>
        <p:nvSpPr>
          <p:cNvPr id="4" name="Rectangle 3"/>
          <p:cNvSpPr/>
          <p:nvPr/>
        </p:nvSpPr>
        <p:spPr>
          <a:xfrm>
            <a:off x="1775520" y="5184195"/>
            <a:ext cx="8640960" cy="954107"/>
          </a:xfrm>
          <a:prstGeom prst="rect">
            <a:avLst/>
          </a:prstGeom>
        </p:spPr>
        <p:txBody>
          <a:bodyPr wrap="square">
            <a:spAutoFit/>
          </a:bodyPr>
          <a:lstStyle/>
          <a:p>
            <a:pPr algn="ctr"/>
            <a:r>
              <a:rPr lang="en-GB" sz="2800" b="1">
                <a:solidFill>
                  <a:schemeClr val="bg2"/>
                </a:solidFill>
              </a:rPr>
              <a:t>Make reviews more accessible to an important audience</a:t>
            </a:r>
          </a:p>
        </p:txBody>
      </p:sp>
    </p:spTree>
    <p:extLst>
      <p:ext uri="{BB962C8B-B14F-4D97-AF65-F5344CB8AC3E}">
        <p14:creationId xmlns:p14="http://schemas.microsoft.com/office/powerpoint/2010/main" val="130641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2E8C-1CDB-45D6-8583-8AB025F61491}"/>
              </a:ext>
            </a:extLst>
          </p:cNvPr>
          <p:cNvSpPr>
            <a:spLocks noGrp="1"/>
          </p:cNvSpPr>
          <p:nvPr>
            <p:ph type="title"/>
          </p:nvPr>
        </p:nvSpPr>
        <p:spPr>
          <a:xfrm>
            <a:off x="1976354" y="1605598"/>
            <a:ext cx="5848241" cy="614747"/>
          </a:xfrm>
        </p:spPr>
        <p:txBody>
          <a:bodyPr/>
          <a:lstStyle/>
          <a:p>
            <a:pPr>
              <a:defRPr/>
            </a:pPr>
            <a:r>
              <a:rPr lang="en-GB"/>
              <a:t>Cochrane Clinical Answers</a:t>
            </a:r>
          </a:p>
        </p:txBody>
      </p:sp>
      <p:sp>
        <p:nvSpPr>
          <p:cNvPr id="3" name="Content Placeholder 2">
            <a:extLst>
              <a:ext uri="{FF2B5EF4-FFF2-40B4-BE49-F238E27FC236}">
                <a16:creationId xmlns:a16="http://schemas.microsoft.com/office/drawing/2014/main" id="{BFEC1A74-DE7E-4E3C-B6DB-DDA631CCD9D7}"/>
              </a:ext>
            </a:extLst>
          </p:cNvPr>
          <p:cNvSpPr>
            <a:spLocks noGrp="1"/>
          </p:cNvSpPr>
          <p:nvPr>
            <p:ph idx="1"/>
          </p:nvPr>
        </p:nvSpPr>
        <p:spPr>
          <a:xfrm>
            <a:off x="1976354" y="2518726"/>
            <a:ext cx="8181198" cy="3384273"/>
          </a:xfrm>
        </p:spPr>
        <p:txBody>
          <a:bodyPr/>
          <a:lstStyle/>
          <a:p>
            <a:pPr marL="192873" indent="-192873">
              <a:spcBef>
                <a:spcPts val="639"/>
              </a:spcBef>
              <a:buFont typeface="Arial" panose="020B0604020202020204" pitchFamily="34" charset="0"/>
              <a:buChar char="•"/>
              <a:defRPr/>
            </a:pPr>
            <a:r>
              <a:rPr lang="en-US" sz="2400" dirty="0"/>
              <a:t>Clinical summaries on a </a:t>
            </a:r>
            <a:r>
              <a:rPr lang="en-US" sz="2400" b="1" dirty="0"/>
              <a:t>question and answer </a:t>
            </a:r>
            <a:r>
              <a:rPr lang="en-US" sz="2400" dirty="0"/>
              <a:t>format from Cochrane Reviews</a:t>
            </a:r>
          </a:p>
          <a:p>
            <a:pPr marL="192873" indent="-192873">
              <a:spcBef>
                <a:spcPts val="639"/>
              </a:spcBef>
              <a:buFont typeface="Arial" panose="020B0604020202020204" pitchFamily="34" charset="0"/>
              <a:buChar char="•"/>
              <a:defRPr/>
            </a:pPr>
            <a:r>
              <a:rPr lang="en-US" sz="2400" dirty="0"/>
              <a:t>Provide the </a:t>
            </a:r>
            <a:r>
              <a:rPr lang="en-US" sz="2400" b="1" dirty="0"/>
              <a:t>evidence at hand </a:t>
            </a:r>
            <a:r>
              <a:rPr lang="en-US" sz="2400" dirty="0"/>
              <a:t>on key outcomes</a:t>
            </a:r>
          </a:p>
          <a:p>
            <a:pPr marL="192873" indent="-192873">
              <a:spcBef>
                <a:spcPts val="639"/>
              </a:spcBef>
              <a:spcAft>
                <a:spcPts val="563"/>
              </a:spcAft>
              <a:buFont typeface="Arial" panose="020B0604020202020204" pitchFamily="34" charset="0"/>
              <a:buChar char="•"/>
              <a:defRPr/>
            </a:pPr>
            <a:r>
              <a:rPr lang="en-GB" sz="2400" dirty="0"/>
              <a:t>Make the information a clinician will be most interested in more </a:t>
            </a:r>
            <a:r>
              <a:rPr lang="en-GB" sz="2400" b="1" dirty="0"/>
              <a:t>accessible</a:t>
            </a:r>
          </a:p>
          <a:p>
            <a:pPr marL="192873" indent="-192873">
              <a:spcBef>
                <a:spcPts val="639"/>
              </a:spcBef>
              <a:spcAft>
                <a:spcPts val="563"/>
              </a:spcAft>
              <a:buFont typeface="Arial" panose="020B0604020202020204" pitchFamily="34" charset="0"/>
              <a:buChar char="•"/>
              <a:defRPr/>
            </a:pPr>
            <a:r>
              <a:rPr lang="en-US" sz="2400" dirty="0"/>
              <a:t>Aim is to use information from Cochrane Reviews to </a:t>
            </a:r>
            <a:r>
              <a:rPr lang="en-US" sz="2400" b="1" dirty="0"/>
              <a:t>inform healthcare decisions</a:t>
            </a:r>
            <a:endParaRPr lang="en-GB" sz="2400" b="1" dirty="0"/>
          </a:p>
          <a:p>
            <a:pPr>
              <a:lnSpc>
                <a:spcPct val="150000"/>
              </a:lnSpc>
              <a:spcBef>
                <a:spcPts val="639"/>
              </a:spcBef>
              <a:buClr>
                <a:srgbClr val="7030A0"/>
              </a:buClr>
              <a:buFont typeface="Wingdings" panose="05000000000000000000" pitchFamily="2" charset="2"/>
              <a:buChar char="§"/>
              <a:defRPr/>
            </a:pPr>
            <a:endParaRPr lang="en-GB" sz="2400" dirty="0"/>
          </a:p>
        </p:txBody>
      </p:sp>
    </p:spTree>
    <p:extLst>
      <p:ext uri="{BB962C8B-B14F-4D97-AF65-F5344CB8AC3E}">
        <p14:creationId xmlns:p14="http://schemas.microsoft.com/office/powerpoint/2010/main" val="151283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041" y="1148270"/>
            <a:ext cx="6771217" cy="1080120"/>
          </a:xfrm>
          <a:solidFill>
            <a:schemeClr val="bg1"/>
          </a:solidFill>
        </p:spPr>
        <p:txBody>
          <a:bodyPr/>
          <a:lstStyle/>
          <a:p>
            <a:r>
              <a:rPr lang="en-GB"/>
              <a:t>How does a CCA ease application </a:t>
            </a:r>
            <a:br>
              <a:rPr lang="en-GB"/>
            </a:br>
            <a:r>
              <a:rPr lang="en-GB"/>
              <a:t>of results in clinical practice?</a:t>
            </a:r>
          </a:p>
        </p:txBody>
      </p:sp>
      <p:sp>
        <p:nvSpPr>
          <p:cNvPr id="3" name="Content Placeholder 2"/>
          <p:cNvSpPr>
            <a:spLocks noGrp="1"/>
          </p:cNvSpPr>
          <p:nvPr>
            <p:ph idx="1"/>
          </p:nvPr>
        </p:nvSpPr>
        <p:spPr>
          <a:xfrm>
            <a:off x="2027040" y="1313473"/>
            <a:ext cx="9375418" cy="4032448"/>
          </a:xfrm>
        </p:spPr>
        <p:txBody>
          <a:bodyPr/>
          <a:lstStyle/>
          <a:p>
            <a:pPr marL="342900" indent="-342900">
              <a:buFont typeface="Arial" panose="020B0604020202020204" pitchFamily="34" charset="0"/>
              <a:buChar char="•"/>
            </a:pPr>
            <a:endParaRPr lang="en-GB" sz="2800" dirty="0">
              <a:solidFill>
                <a:schemeClr val="bg1">
                  <a:lumMod val="50000"/>
                </a:schemeClr>
              </a:solidFill>
            </a:endParaRPr>
          </a:p>
          <a:p>
            <a:pPr marL="342900" indent="-342900">
              <a:buFont typeface="Arial" panose="020B0604020202020204" pitchFamily="34" charset="0"/>
              <a:buChar char="•"/>
            </a:pPr>
            <a:endParaRPr lang="en-GB" dirty="0">
              <a:solidFill>
                <a:schemeClr val="bg1">
                  <a:lumMod val="50000"/>
                </a:schemeClr>
              </a:solidFill>
            </a:endParaRPr>
          </a:p>
          <a:p>
            <a:pPr marL="342900" indent="-342900">
              <a:buFont typeface="Arial" panose="020B0604020202020204" pitchFamily="34" charset="0"/>
              <a:buChar char="•"/>
            </a:pPr>
            <a:r>
              <a:rPr lang="en-GB" sz="2400" dirty="0"/>
              <a:t>Distils the 50+ pages of a Cochrane review into 1-3 pages with interactive, hierarchical display allowing multiple levels of entry </a:t>
            </a:r>
          </a:p>
          <a:p>
            <a:pPr marL="342900" indent="-342900">
              <a:buFont typeface="Arial" panose="020B0604020202020204" pitchFamily="34" charset="0"/>
              <a:buChar char="•"/>
            </a:pPr>
            <a:r>
              <a:rPr lang="en-GB" sz="2400" dirty="0"/>
              <a:t>Brings together key data dispersed in Cochrane Library Review: </a:t>
            </a:r>
          </a:p>
          <a:p>
            <a:pPr marL="522288" lvl="1" indent="-342900"/>
            <a:r>
              <a:rPr lang="en-GB" sz="2400" dirty="0"/>
              <a:t>Population</a:t>
            </a:r>
          </a:p>
          <a:p>
            <a:pPr marL="522288" lvl="1" indent="-342900"/>
            <a:r>
              <a:rPr lang="en-GB" sz="2400" dirty="0"/>
              <a:t>Intervention</a:t>
            </a:r>
          </a:p>
          <a:p>
            <a:pPr marL="522288" lvl="1" indent="-342900"/>
            <a:r>
              <a:rPr lang="en-GB" sz="2400" dirty="0"/>
              <a:t>Comparison</a:t>
            </a:r>
          </a:p>
          <a:p>
            <a:pPr marL="522288" lvl="1" indent="-342900"/>
            <a:r>
              <a:rPr lang="en-GB" sz="2400" dirty="0"/>
              <a:t>Outcome summary</a:t>
            </a:r>
          </a:p>
          <a:p>
            <a:pPr marL="522288" lvl="1" indent="-342900"/>
            <a:r>
              <a:rPr lang="en-GB" sz="2400" dirty="0"/>
              <a:t>Quality of the evidence (Summary of findings/Risk of bias)</a:t>
            </a:r>
          </a:p>
        </p:txBody>
      </p:sp>
    </p:spTree>
    <p:extLst>
      <p:ext uri="{BB962C8B-B14F-4D97-AF65-F5344CB8AC3E}">
        <p14:creationId xmlns:p14="http://schemas.microsoft.com/office/powerpoint/2010/main" val="289665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FF74E1B9-BFAB-4CBD-AA0C-BC539CE81FD9}"/>
              </a:ext>
            </a:extLst>
          </p:cNvPr>
          <p:cNvPicPr>
            <a:picLocks noGrp="1" noChangeAspect="1"/>
          </p:cNvPicPr>
          <p:nvPr>
            <p:ph type="pic" sz="quarter" idx="10"/>
          </p:nvPr>
        </p:nvPicPr>
        <p:blipFill rotWithShape="1">
          <a:blip r:embed="rId3"/>
          <a:srcRect l="16350" t="8670" r="19465" b="4143"/>
          <a:stretch/>
        </p:blipFill>
        <p:spPr>
          <a:xfrm>
            <a:off x="2313483" y="689550"/>
            <a:ext cx="7285221" cy="5566345"/>
          </a:xfrm>
          <a:prstGeom prst="rect">
            <a:avLst/>
          </a:prstGeom>
          <a:ln w="15875">
            <a:solidFill>
              <a:srgbClr val="002060"/>
            </a:solidFill>
          </a:ln>
        </p:spPr>
      </p:pic>
      <p:sp>
        <p:nvSpPr>
          <p:cNvPr id="4" name="Rectangle 3">
            <a:extLst>
              <a:ext uri="{FF2B5EF4-FFF2-40B4-BE49-F238E27FC236}">
                <a16:creationId xmlns:a16="http://schemas.microsoft.com/office/drawing/2014/main" id="{9F8CD65B-3CCB-4E6E-8B22-11493E863C00}"/>
              </a:ext>
            </a:extLst>
          </p:cNvPr>
          <p:cNvSpPr/>
          <p:nvPr/>
        </p:nvSpPr>
        <p:spPr>
          <a:xfrm>
            <a:off x="2463786" y="689549"/>
            <a:ext cx="858915" cy="2829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Rectangle 4">
            <a:extLst>
              <a:ext uri="{FF2B5EF4-FFF2-40B4-BE49-F238E27FC236}">
                <a16:creationId xmlns:a16="http://schemas.microsoft.com/office/drawing/2014/main" id="{98C7BB79-7FF9-45E7-9688-33A0F8729A8D}"/>
              </a:ext>
            </a:extLst>
          </p:cNvPr>
          <p:cNvSpPr/>
          <p:nvPr/>
        </p:nvSpPr>
        <p:spPr>
          <a:xfrm>
            <a:off x="2463786" y="1806045"/>
            <a:ext cx="1045347" cy="2729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Rectangle 5">
            <a:extLst>
              <a:ext uri="{FF2B5EF4-FFF2-40B4-BE49-F238E27FC236}">
                <a16:creationId xmlns:a16="http://schemas.microsoft.com/office/drawing/2014/main" id="{2BAB97CE-33E4-44B4-9BBF-77139CB8D34B}"/>
              </a:ext>
            </a:extLst>
          </p:cNvPr>
          <p:cNvSpPr/>
          <p:nvPr/>
        </p:nvSpPr>
        <p:spPr>
          <a:xfrm>
            <a:off x="2463785" y="5481676"/>
            <a:ext cx="1065320" cy="2929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7" name="TextBox 6">
            <a:extLst>
              <a:ext uri="{FF2B5EF4-FFF2-40B4-BE49-F238E27FC236}">
                <a16:creationId xmlns:a16="http://schemas.microsoft.com/office/drawing/2014/main" id="{AA5E0080-BBC8-46A2-8825-8FE2C940770D}"/>
              </a:ext>
            </a:extLst>
          </p:cNvPr>
          <p:cNvSpPr txBox="1"/>
          <p:nvPr/>
        </p:nvSpPr>
        <p:spPr>
          <a:xfrm>
            <a:off x="7658651" y="4414125"/>
            <a:ext cx="1940053"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a:solidFill>
                  <a:schemeClr val="tx2"/>
                </a:solidFill>
              </a:rPr>
              <a:t>Click to expand function allows you to view further information</a:t>
            </a:r>
            <a:endParaRPr lang="en-US" dirty="0">
              <a:solidFill>
                <a:schemeClr val="tx2"/>
              </a:solidFill>
            </a:endParaRPr>
          </a:p>
        </p:txBody>
      </p:sp>
    </p:spTree>
    <p:extLst>
      <p:ext uri="{BB962C8B-B14F-4D97-AF65-F5344CB8AC3E}">
        <p14:creationId xmlns:p14="http://schemas.microsoft.com/office/powerpoint/2010/main" val="21385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8AA006F-D8E2-484F-AC92-FBDD8A8C4809}"/>
              </a:ext>
            </a:extLst>
          </p:cNvPr>
          <p:cNvPicPr>
            <a:picLocks noGrp="1" noChangeAspect="1"/>
          </p:cNvPicPr>
          <p:nvPr>
            <p:ph type="pic" sz="quarter" idx="10"/>
          </p:nvPr>
        </p:nvPicPr>
        <p:blipFill rotWithShape="1">
          <a:blip r:embed="rId3"/>
          <a:srcRect l="13009" t="9450" r="14835" b="10664"/>
          <a:stretch/>
        </p:blipFill>
        <p:spPr>
          <a:xfrm>
            <a:off x="1833245" y="520911"/>
            <a:ext cx="8614900" cy="5365229"/>
          </a:xfrm>
          <a:prstGeom prst="rect">
            <a:avLst/>
          </a:prstGeom>
          <a:ln w="15875">
            <a:solidFill>
              <a:srgbClr val="002060"/>
            </a:solidFill>
          </a:ln>
        </p:spPr>
      </p:pic>
      <p:sp>
        <p:nvSpPr>
          <p:cNvPr id="4" name="Rectangle 3">
            <a:extLst>
              <a:ext uri="{FF2B5EF4-FFF2-40B4-BE49-F238E27FC236}">
                <a16:creationId xmlns:a16="http://schemas.microsoft.com/office/drawing/2014/main" id="{470E0B96-5C93-450C-97F4-09A2DD5CB8F0}"/>
              </a:ext>
            </a:extLst>
          </p:cNvPr>
          <p:cNvSpPr/>
          <p:nvPr/>
        </p:nvSpPr>
        <p:spPr>
          <a:xfrm>
            <a:off x="2203666" y="520909"/>
            <a:ext cx="2962923" cy="2996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Rectangle 4">
            <a:extLst>
              <a:ext uri="{FF2B5EF4-FFF2-40B4-BE49-F238E27FC236}">
                <a16:creationId xmlns:a16="http://schemas.microsoft.com/office/drawing/2014/main" id="{9BFCF929-7D79-4947-A2FA-D14716B6DBFA}"/>
              </a:ext>
            </a:extLst>
          </p:cNvPr>
          <p:cNvSpPr/>
          <p:nvPr/>
        </p:nvSpPr>
        <p:spPr>
          <a:xfrm>
            <a:off x="2513464" y="3239239"/>
            <a:ext cx="1897603" cy="2263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TextBox 5">
            <a:extLst>
              <a:ext uri="{FF2B5EF4-FFF2-40B4-BE49-F238E27FC236}">
                <a16:creationId xmlns:a16="http://schemas.microsoft.com/office/drawing/2014/main" id="{D89EEDF6-7902-4642-B2FD-E9CDDF310781}"/>
              </a:ext>
            </a:extLst>
          </p:cNvPr>
          <p:cNvSpPr txBox="1"/>
          <p:nvPr/>
        </p:nvSpPr>
        <p:spPr>
          <a:xfrm>
            <a:off x="7860167" y="2552134"/>
            <a:ext cx="2509097" cy="3139321"/>
          </a:xfrm>
          <a:prstGeom prst="rect">
            <a:avLst/>
          </a:prstGeom>
          <a:solidFill>
            <a:schemeClr val="bg1"/>
          </a:solidFill>
        </p:spPr>
        <p:txBody>
          <a:bodyPr wrap="square" rtlCol="0" anchor="t">
            <a:spAutoFit/>
          </a:bodyPr>
          <a:lstStyle/>
          <a:p>
            <a:pPr marL="285750" indent="-285750">
              <a:buFont typeface="Arial" panose="020B0604020202020204" pitchFamily="34" charset="0"/>
              <a:buChar char="•"/>
            </a:pPr>
            <a:r>
              <a:rPr lang="en-GB" dirty="0">
                <a:solidFill>
                  <a:schemeClr val="tx2"/>
                </a:solidFill>
              </a:rPr>
              <a:t>The Population, Intervention, Comparator section (PICO) at the bottom of the page describes people and interventions included in the trials to aid you in determining clinical relevance</a:t>
            </a:r>
            <a:endParaRPr lang="en-US" dirty="0">
              <a:solidFill>
                <a:schemeClr val="tx2"/>
              </a:solidFill>
            </a:endParaRPr>
          </a:p>
        </p:txBody>
      </p:sp>
    </p:spTree>
    <p:extLst>
      <p:ext uri="{BB962C8B-B14F-4D97-AF65-F5344CB8AC3E}">
        <p14:creationId xmlns:p14="http://schemas.microsoft.com/office/powerpoint/2010/main" val="29482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A2591D43-B1DD-457D-A2DF-E1CD7789C12F}"/>
              </a:ext>
            </a:extLst>
          </p:cNvPr>
          <p:cNvPicPr>
            <a:picLocks noGrp="1" noChangeAspect="1"/>
          </p:cNvPicPr>
          <p:nvPr>
            <p:ph type="pic" sz="quarter" idx="10"/>
          </p:nvPr>
        </p:nvPicPr>
        <p:blipFill rotWithShape="1">
          <a:blip r:embed="rId3"/>
          <a:srcRect l="15412" t="8802" r="18835" b="9127"/>
          <a:stretch/>
        </p:blipFill>
        <p:spPr>
          <a:xfrm>
            <a:off x="2146239" y="650436"/>
            <a:ext cx="7899525" cy="5546288"/>
          </a:xfrm>
          <a:prstGeom prst="rect">
            <a:avLst/>
          </a:prstGeom>
          <a:ln w="15875">
            <a:solidFill>
              <a:srgbClr val="002060"/>
            </a:solidFill>
          </a:ln>
        </p:spPr>
      </p:pic>
      <p:sp>
        <p:nvSpPr>
          <p:cNvPr id="6" name="Rectangle 5">
            <a:extLst>
              <a:ext uri="{FF2B5EF4-FFF2-40B4-BE49-F238E27FC236}">
                <a16:creationId xmlns:a16="http://schemas.microsoft.com/office/drawing/2014/main" id="{3C0D78C4-FB28-45C5-8699-39204EF1AC05}"/>
              </a:ext>
            </a:extLst>
          </p:cNvPr>
          <p:cNvSpPr/>
          <p:nvPr/>
        </p:nvSpPr>
        <p:spPr>
          <a:xfrm>
            <a:off x="2663292" y="650437"/>
            <a:ext cx="2108579" cy="2463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8A7FF1F1-62E0-4FF6-B142-AB687EBEA09A}"/>
              </a:ext>
            </a:extLst>
          </p:cNvPr>
          <p:cNvSpPr/>
          <p:nvPr/>
        </p:nvSpPr>
        <p:spPr>
          <a:xfrm>
            <a:off x="2663291" y="2212029"/>
            <a:ext cx="3557628" cy="2463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TextBox 4">
            <a:extLst>
              <a:ext uri="{FF2B5EF4-FFF2-40B4-BE49-F238E27FC236}">
                <a16:creationId xmlns:a16="http://schemas.microsoft.com/office/drawing/2014/main" id="{235BEA36-6BBC-4508-B09F-706EDF49C843}"/>
              </a:ext>
            </a:extLst>
          </p:cNvPr>
          <p:cNvSpPr txBox="1"/>
          <p:nvPr/>
        </p:nvSpPr>
        <p:spPr>
          <a:xfrm>
            <a:off x="7940375" y="2452690"/>
            <a:ext cx="2294295" cy="375487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400" dirty="0">
                <a:solidFill>
                  <a:schemeClr val="tx2"/>
                </a:solidFill>
              </a:rPr>
              <a:t>Quality of evidence (GRADE statements) or risk of bias analysis</a:t>
            </a:r>
          </a:p>
          <a:p>
            <a:pPr marL="285750" indent="-285750">
              <a:buFont typeface="Arial" panose="020B0604020202020204" pitchFamily="34" charset="0"/>
              <a:buChar char="•"/>
            </a:pPr>
            <a:r>
              <a:rPr lang="en-GB" sz="1400" dirty="0">
                <a:solidFill>
                  <a:schemeClr val="tx2"/>
                </a:solidFill>
              </a:rPr>
              <a:t>A clear narrative statement </a:t>
            </a:r>
          </a:p>
          <a:p>
            <a:pPr marL="285750" indent="-285750">
              <a:buFont typeface="Arial" panose="020B0604020202020204" pitchFamily="34" charset="0"/>
              <a:buChar char="•"/>
            </a:pPr>
            <a:r>
              <a:rPr lang="en-GB" sz="1400" dirty="0">
                <a:solidFill>
                  <a:schemeClr val="tx2"/>
                </a:solidFill>
              </a:rPr>
              <a:t>Statistical data on relative effects</a:t>
            </a:r>
          </a:p>
          <a:p>
            <a:pPr marL="285750" indent="-285750">
              <a:buFont typeface="Arial" panose="020B0604020202020204" pitchFamily="34" charset="0"/>
              <a:buChar char="•"/>
            </a:pPr>
            <a:r>
              <a:rPr lang="en-GB" sz="1400" dirty="0">
                <a:solidFill>
                  <a:schemeClr val="tx2"/>
                </a:solidFill>
              </a:rPr>
              <a:t>A measure of absolute effects in terms of number of patients impacted out of 100 or 1000 (equivalent to NNT)</a:t>
            </a:r>
          </a:p>
          <a:p>
            <a:pPr marL="285750" indent="-285750">
              <a:buFont typeface="Arial" panose="020B0604020202020204" pitchFamily="34" charset="0"/>
              <a:buChar char="•"/>
            </a:pPr>
            <a:r>
              <a:rPr lang="en-GB" sz="1400" dirty="0">
                <a:solidFill>
                  <a:schemeClr val="tx2"/>
                </a:solidFill>
              </a:rPr>
              <a:t>Link to forest plot</a:t>
            </a:r>
          </a:p>
          <a:p>
            <a:pPr marL="285750" indent="-285750">
              <a:buFont typeface="Arial" panose="020B0604020202020204" pitchFamily="34" charset="0"/>
              <a:buChar char="•"/>
            </a:pPr>
            <a:r>
              <a:rPr lang="en-GB" sz="1400" dirty="0">
                <a:solidFill>
                  <a:schemeClr val="tx2"/>
                </a:solidFill>
              </a:rPr>
              <a:t>Link to the Cochrane Review on which the CCA is based</a:t>
            </a:r>
          </a:p>
        </p:txBody>
      </p:sp>
    </p:spTree>
    <p:extLst>
      <p:ext uri="{BB962C8B-B14F-4D97-AF65-F5344CB8AC3E}">
        <p14:creationId xmlns:p14="http://schemas.microsoft.com/office/powerpoint/2010/main" val="16188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8" y="1317600"/>
            <a:ext cx="7840662" cy="396900"/>
          </a:xfrm>
        </p:spPr>
        <p:txBody>
          <a:bodyPr/>
          <a:lstStyle/>
          <a:p>
            <a:r>
              <a:rPr lang="en-GB" err="1"/>
              <a:t>Epistemonikos</a:t>
            </a:r>
            <a:endParaRPr lang="en-GB"/>
          </a:p>
        </p:txBody>
      </p:sp>
      <p:sp>
        <p:nvSpPr>
          <p:cNvPr id="4" name="Text Placeholder 3"/>
          <p:cNvSpPr>
            <a:spLocks noGrp="1"/>
          </p:cNvSpPr>
          <p:nvPr>
            <p:ph type="body" sz="quarter" idx="11"/>
          </p:nvPr>
        </p:nvSpPr>
        <p:spPr>
          <a:xfrm>
            <a:off x="1840172" y="2132856"/>
            <a:ext cx="4406392" cy="3003336"/>
          </a:xfrm>
        </p:spPr>
        <p:txBody>
          <a:bodyPr/>
          <a:lstStyle/>
          <a:p>
            <a:pPr marL="342900" indent="-342900">
              <a:buFont typeface="Arial" panose="020B0604020202020204" pitchFamily="34" charset="0"/>
              <a:buChar char="•"/>
            </a:pPr>
            <a:r>
              <a:rPr lang="en-US" sz="2400" dirty="0"/>
              <a:t>World’s largest source of systematic reviews relevant for health decision-making</a:t>
            </a:r>
          </a:p>
          <a:p>
            <a:pPr marL="342900" indent="-342900">
              <a:buFont typeface="Arial" panose="020B0604020202020204" pitchFamily="34" charset="0"/>
              <a:buChar char="•"/>
            </a:pPr>
            <a:r>
              <a:rPr lang="en-US" sz="2400" dirty="0"/>
              <a:t>Uses a comprehensive and systematic approach, powered by artificial intelligence and curated and annotated by experts</a:t>
            </a:r>
            <a:endParaRPr lang="en-GB"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639" y="2132856"/>
            <a:ext cx="2905125" cy="2905125"/>
          </a:xfrm>
          <a:prstGeom prst="rect">
            <a:avLst/>
          </a:prstGeom>
        </p:spPr>
      </p:pic>
      <p:sp>
        <p:nvSpPr>
          <p:cNvPr id="5" name="Rectangle 4">
            <a:extLst>
              <a:ext uri="{FF2B5EF4-FFF2-40B4-BE49-F238E27FC236}">
                <a16:creationId xmlns:a16="http://schemas.microsoft.com/office/drawing/2014/main" id="{5B0543C4-6B6E-4073-99BD-9314AC11ABAE}"/>
              </a:ext>
            </a:extLst>
          </p:cNvPr>
          <p:cNvSpPr/>
          <p:nvPr/>
        </p:nvSpPr>
        <p:spPr>
          <a:xfrm>
            <a:off x="6096000" y="5084380"/>
            <a:ext cx="3570604" cy="523220"/>
          </a:xfrm>
          <a:prstGeom prst="rect">
            <a:avLst/>
          </a:prstGeom>
        </p:spPr>
        <p:txBody>
          <a:bodyPr wrap="square" anchor="t">
            <a:spAutoFit/>
          </a:bodyPr>
          <a:lstStyle/>
          <a:p>
            <a:pPr algn="ctr"/>
            <a:r>
              <a:rPr lang="en-US" sz="2800" dirty="0">
                <a:solidFill>
                  <a:schemeClr val="accent2"/>
                </a:solidFill>
              </a:rPr>
              <a:t>+350,000  Reviews</a:t>
            </a:r>
          </a:p>
        </p:txBody>
      </p:sp>
    </p:spTree>
    <p:extLst>
      <p:ext uri="{BB962C8B-B14F-4D97-AF65-F5344CB8AC3E}">
        <p14:creationId xmlns:p14="http://schemas.microsoft.com/office/powerpoint/2010/main" val="356677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70408581-EE19-43C1-8458-4495A0561239}"/>
              </a:ext>
            </a:extLst>
          </p:cNvPr>
          <p:cNvPicPr>
            <a:picLocks noGrp="1" noChangeAspect="1"/>
          </p:cNvPicPr>
          <p:nvPr>
            <p:ph idx="1"/>
          </p:nvPr>
        </p:nvPicPr>
        <p:blipFill>
          <a:blip r:embed="rId3"/>
          <a:stretch>
            <a:fillRect/>
          </a:stretch>
        </p:blipFill>
        <p:spPr>
          <a:xfrm>
            <a:off x="521640" y="310622"/>
            <a:ext cx="10282197" cy="5814756"/>
          </a:xfrm>
          <a:prstGeom prst="rect">
            <a:avLst/>
          </a:prstGeom>
        </p:spPr>
      </p:pic>
    </p:spTree>
    <p:extLst>
      <p:ext uri="{BB962C8B-B14F-4D97-AF65-F5344CB8AC3E}">
        <p14:creationId xmlns:p14="http://schemas.microsoft.com/office/powerpoint/2010/main" val="339213786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2048656" y="1317600"/>
            <a:ext cx="6624022" cy="632838"/>
          </a:xfrm>
        </p:spPr>
        <p:txBody>
          <a:bodyPr/>
          <a:lstStyle/>
          <a:p>
            <a:r>
              <a:rPr lang="en-US"/>
              <a:t>What’s in the Cochrane Library</a:t>
            </a:r>
          </a:p>
        </p:txBody>
      </p:sp>
      <p:sp>
        <p:nvSpPr>
          <p:cNvPr id="3" name="Content Placeholder 2">
            <a:extLst>
              <a:ext uri="{FF2B5EF4-FFF2-40B4-BE49-F238E27FC236}">
                <a16:creationId xmlns:a16="http://schemas.microsoft.com/office/drawing/2014/main" id="{06E018B6-834D-CB4C-A424-262D2AEB6D99}"/>
              </a:ext>
            </a:extLst>
          </p:cNvPr>
          <p:cNvSpPr>
            <a:spLocks noGrp="1"/>
          </p:cNvSpPr>
          <p:nvPr>
            <p:ph idx="1"/>
          </p:nvPr>
        </p:nvSpPr>
        <p:spPr>
          <a:xfrm>
            <a:off x="1938487" y="1950438"/>
            <a:ext cx="7516638" cy="3477552"/>
          </a:xfrm>
        </p:spPr>
        <p:txBody>
          <a:bodyPr vert="horz" lIns="0" tIns="0" rIns="0" bIns="0" rtlCol="0" anchor="t">
            <a:noAutofit/>
          </a:bodyPr>
          <a:lstStyle/>
          <a:p>
            <a:pPr marL="457200" indent="-457200">
              <a:buFont typeface="Arial" panose="020B0604020202020204" pitchFamily="34" charset="0"/>
              <a:buChar char="•"/>
            </a:pPr>
            <a:r>
              <a:rPr lang="en-US" sz="2400" dirty="0"/>
              <a:t>Cochrane Database of Systematic  Reviews</a:t>
            </a:r>
          </a:p>
          <a:p>
            <a:pPr marL="457200" indent="-457200">
              <a:buFont typeface="Arial" panose="020B0604020202020204" pitchFamily="34" charset="0"/>
              <a:buChar char="•"/>
            </a:pPr>
            <a:r>
              <a:rPr lang="en-US" sz="2400" dirty="0"/>
              <a:t>Central Register of Controlled Trials (CENTRAL)</a:t>
            </a:r>
            <a:endParaRPr lang="en-US" sz="2400" dirty="0">
              <a:ea typeface="Source Sans Pro"/>
            </a:endParaRPr>
          </a:p>
          <a:p>
            <a:pPr marL="457200" indent="-457200">
              <a:buFont typeface="Arial" panose="020B0604020202020204" pitchFamily="34" charset="0"/>
              <a:buChar char="•"/>
            </a:pPr>
            <a:r>
              <a:rPr lang="en-US" sz="2400" dirty="0"/>
              <a:t>Cochrane Clinical Answers </a:t>
            </a:r>
            <a:endParaRPr lang="en-US" sz="2400" dirty="0">
              <a:ea typeface="Source Sans Pro"/>
            </a:endParaRPr>
          </a:p>
          <a:p>
            <a:pPr marL="457200" indent="-457200">
              <a:buFont typeface="Arial" panose="020B0604020202020204" pitchFamily="34" charset="0"/>
              <a:buChar char="•"/>
            </a:pPr>
            <a:r>
              <a:rPr lang="en-US" sz="2400" dirty="0"/>
              <a:t>Systematic  Reviews from </a:t>
            </a:r>
            <a:r>
              <a:rPr lang="en-US" sz="2400" dirty="0" err="1"/>
              <a:t>Epistemonikos</a:t>
            </a:r>
            <a:endParaRPr lang="en-US" sz="2400" dirty="0">
              <a:ea typeface="Source Sans Pro"/>
            </a:endParaRPr>
          </a:p>
          <a:p>
            <a:pPr marL="457200" indent="-457200">
              <a:buFont typeface="Arial" panose="020B0604020202020204" pitchFamily="34" charset="0"/>
              <a:buChar char="•"/>
            </a:pPr>
            <a:r>
              <a:rPr lang="en-US" sz="2400" dirty="0"/>
              <a:t>Editorials</a:t>
            </a:r>
            <a:endParaRPr lang="en-US" dirty="0"/>
          </a:p>
          <a:p>
            <a:pPr marL="457200" indent="-457200">
              <a:buFont typeface="Arial" panose="020B0604020202020204" pitchFamily="34" charset="0"/>
              <a:buChar char="•"/>
            </a:pPr>
            <a:r>
              <a:rPr lang="en-US" sz="2400" dirty="0"/>
              <a:t>Special Collections </a:t>
            </a:r>
          </a:p>
          <a:p>
            <a:pPr marL="457200" indent="-457200">
              <a:buFont typeface="Arial" panose="020B0604020202020204" pitchFamily="34" charset="0"/>
              <a:buChar char="•"/>
            </a:pPr>
            <a:r>
              <a:rPr lang="en-US" dirty="0"/>
              <a:t>Health Systems Evidence (HSE) and Social Systems Evidence (SSE) created by McMaster’s University</a:t>
            </a:r>
          </a:p>
          <a:p>
            <a:pPr marL="457200" indent="-457200">
              <a:buFont typeface="Arial" panose="020B0604020202020204" pitchFamily="34" charset="0"/>
              <a:buChar char="•"/>
            </a:pPr>
            <a:endParaRPr lang="en-US" sz="2400" dirty="0">
              <a:ea typeface="Source Sans Pro"/>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7" name="Rectangle 6">
            <a:extLst>
              <a:ext uri="{FF2B5EF4-FFF2-40B4-BE49-F238E27FC236}">
                <a16:creationId xmlns:a16="http://schemas.microsoft.com/office/drawing/2014/main" id="{4D1DB0D9-62BC-4263-9BF8-9FC25E0AD9FB}"/>
              </a:ext>
            </a:extLst>
          </p:cNvPr>
          <p:cNvSpPr/>
          <p:nvPr/>
        </p:nvSpPr>
        <p:spPr>
          <a:xfrm>
            <a:off x="2077855" y="5799218"/>
            <a:ext cx="7377270" cy="523220"/>
          </a:xfrm>
          <a:prstGeom prst="rect">
            <a:avLst/>
          </a:prstGeom>
        </p:spPr>
        <p:txBody>
          <a:bodyPr wrap="square">
            <a:spAutoFit/>
          </a:bodyPr>
          <a:lstStyle/>
          <a:p>
            <a:pPr algn="ctr"/>
            <a:r>
              <a:rPr lang="en-US" sz="2800" dirty="0">
                <a:solidFill>
                  <a:schemeClr val="accent2"/>
                </a:solidFill>
              </a:rPr>
              <a:t>All content accessible through a single search</a:t>
            </a:r>
          </a:p>
        </p:txBody>
      </p:sp>
    </p:spTree>
    <p:extLst>
      <p:ext uri="{BB962C8B-B14F-4D97-AF65-F5344CB8AC3E}">
        <p14:creationId xmlns:p14="http://schemas.microsoft.com/office/powerpoint/2010/main" val="3511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5FE8E7B-6E28-410B-8C2B-C4B5BDD27A5B}"/>
              </a:ext>
            </a:extLst>
          </p:cNvPr>
          <p:cNvSpPr>
            <a:spLocks noGrp="1"/>
          </p:cNvSpPr>
          <p:nvPr>
            <p:ph type="body" sz="quarter" idx="13"/>
          </p:nvPr>
        </p:nvSpPr>
        <p:spPr>
          <a:xfrm>
            <a:off x="1065276" y="1017453"/>
            <a:ext cx="9756648" cy="338328"/>
          </a:xfrm>
        </p:spPr>
        <p:txBody>
          <a:bodyPr lIns="182880" tIns="45720" rIns="182880" bIns="45720" anchor="ctr" anchorCtr="0"/>
          <a:lstStyle/>
          <a:p>
            <a:pPr indent="-217170"/>
            <a:r>
              <a:rPr lang="en-US" b="1" dirty="0">
                <a:solidFill>
                  <a:schemeClr val="accent1"/>
                </a:solidFill>
                <a:latin typeface="Open Sans Regular"/>
              </a:rPr>
              <a:t>Barbara Jo (BJ) Taylor, Senior Customer Success Manager </a:t>
            </a:r>
          </a:p>
        </p:txBody>
      </p:sp>
      <p:sp>
        <p:nvSpPr>
          <p:cNvPr id="7" name="Text Placeholder 6">
            <a:extLst>
              <a:ext uri="{FF2B5EF4-FFF2-40B4-BE49-F238E27FC236}">
                <a16:creationId xmlns:a16="http://schemas.microsoft.com/office/drawing/2014/main" id="{939A2CE3-575F-4888-A144-84A795E0771F}"/>
              </a:ext>
            </a:extLst>
          </p:cNvPr>
          <p:cNvSpPr>
            <a:spLocks noGrp="1"/>
          </p:cNvSpPr>
          <p:nvPr>
            <p:ph type="body" sz="quarter" idx="16"/>
          </p:nvPr>
        </p:nvSpPr>
        <p:spPr>
          <a:xfrm>
            <a:off x="3620862" y="1562824"/>
            <a:ext cx="8399902" cy="4305316"/>
          </a:xfrm>
        </p:spPr>
        <p:txBody>
          <a:bodyPr lIns="182880" tIns="45720" rIns="182880" bIns="45720" anchor="ctr">
            <a:noAutofit/>
          </a:bodyPr>
          <a:lstStyle/>
          <a:p>
            <a:pPr algn="l" rtl="0" fontAlgn="base"/>
            <a:r>
              <a:rPr lang="en-US" b="0" i="0" u="none" strike="noStrike" dirty="0">
                <a:solidFill>
                  <a:srgbClr val="000000"/>
                </a:solidFill>
                <a:effectLst/>
                <a:latin typeface="Arial" panose="020B0604020202020204" pitchFamily="34" charset="0"/>
              </a:rPr>
              <a:t>I am your dedicated Customer Success Manager (CSM) who works alongside your Account Manager, to ensure you and your end users have the resources and support needed to gain the most value from your Wiley partnership.  </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Arial" panose="020B0604020202020204" pitchFamily="34" charset="0"/>
              </a:rPr>
              <a:t>​</a:t>
            </a:r>
            <a:r>
              <a:rPr lang="en-US" b="0" i="0" u="none" strike="noStrike" dirty="0">
                <a:solidFill>
                  <a:srgbClr val="000000"/>
                </a:solidFill>
                <a:effectLst/>
                <a:latin typeface="Arial" panose="020B0604020202020204" pitchFamily="34" charset="0"/>
              </a:rPr>
              <a:t>My job is to provide you personalized support and custom resources for the Wiley products your institution uses. I will work for you to discover innovative ways Wiley can support your researchers and your institution’s leaders.  </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Arial" panose="020B0604020202020204" pitchFamily="34" charset="0"/>
              </a:rPr>
              <a:t>​</a:t>
            </a:r>
            <a:r>
              <a:rPr lang="en-US" b="0" i="0" u="none" strike="noStrike" dirty="0">
                <a:solidFill>
                  <a:srgbClr val="000000"/>
                </a:solidFill>
                <a:effectLst/>
                <a:latin typeface="Arial" panose="020B0604020202020204" pitchFamily="34" charset="0"/>
              </a:rPr>
              <a:t>Please, consider me your day-to-day contact for any requests you have related to training, author workshops, usage reports, access, and ideas for how Wiley can support your institution’s strategic research priorities.  </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nSpc>
                <a:spcPct val="100000"/>
              </a:lnSpc>
            </a:pPr>
            <a:endParaRPr lang="en-US" sz="3000" dirty="0"/>
          </a:p>
        </p:txBody>
      </p:sp>
      <p:sp>
        <p:nvSpPr>
          <p:cNvPr id="10" name="AutoShape 2" descr="Image result for Customer success manager">
            <a:extLst>
              <a:ext uri="{FF2B5EF4-FFF2-40B4-BE49-F238E27FC236}">
                <a16:creationId xmlns:a16="http://schemas.microsoft.com/office/drawing/2014/main" id="{2DB6C120-12D9-4042-BA55-F9D3D70BEC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418E6B06-622E-4EA8-A261-0D81DA0CA821}"/>
              </a:ext>
            </a:extLst>
          </p:cNvPr>
          <p:cNvSpPr txBox="1"/>
          <p:nvPr/>
        </p:nvSpPr>
        <p:spPr>
          <a:xfrm>
            <a:off x="923544" y="5428852"/>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hlinkClick r:id="rId3"/>
              </a:rPr>
              <a:t>btaylor@wiley.com</a:t>
            </a: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66666"/>
                </a:solidFill>
                <a:latin typeface="Segoe UI" panose="020B0502040204020203" pitchFamily="34" charset="0"/>
              </a:rPr>
              <a:t>Mobile: (908) 240-8465</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EC2B6B2B-83B7-45FD-86AA-AE4EF394BF3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543" y="1562824"/>
            <a:ext cx="2611509" cy="3565357"/>
          </a:xfrm>
          <a:prstGeom prst="rect">
            <a:avLst/>
          </a:prstGeom>
        </p:spPr>
      </p:pic>
    </p:spTree>
    <p:extLst>
      <p:ext uri="{BB962C8B-B14F-4D97-AF65-F5344CB8AC3E}">
        <p14:creationId xmlns:p14="http://schemas.microsoft.com/office/powerpoint/2010/main" val="2161819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2618736" y="2796162"/>
            <a:ext cx="6624022" cy="632838"/>
          </a:xfrm>
        </p:spPr>
        <p:txBody>
          <a:bodyPr/>
          <a:lstStyle/>
          <a:p>
            <a:r>
              <a:rPr lang="en-US" dirty="0"/>
              <a:t>Cochrane Library: Key Features</a:t>
            </a:r>
          </a:p>
        </p:txBody>
      </p:sp>
    </p:spTree>
    <p:extLst>
      <p:ext uri="{BB962C8B-B14F-4D97-AF65-F5344CB8AC3E}">
        <p14:creationId xmlns:p14="http://schemas.microsoft.com/office/powerpoint/2010/main" val="897386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546DC9-EFCF-4872-B9BB-C3B4B5CC5075}"/>
              </a:ext>
            </a:extLst>
          </p:cNvPr>
          <p:cNvPicPr>
            <a:picLocks noChangeAspect="1"/>
          </p:cNvPicPr>
          <p:nvPr/>
        </p:nvPicPr>
        <p:blipFill rotWithShape="1">
          <a:blip r:embed="rId3"/>
          <a:srcRect l="31265" t="29558" r="12259" b="6506"/>
          <a:stretch/>
        </p:blipFill>
        <p:spPr>
          <a:xfrm>
            <a:off x="1592583" y="1547236"/>
            <a:ext cx="8339768" cy="5310764"/>
          </a:xfrm>
          <a:prstGeom prst="rect">
            <a:avLst/>
          </a:prstGeom>
        </p:spPr>
      </p:pic>
      <p:sp>
        <p:nvSpPr>
          <p:cNvPr id="8" name="Rectangle: Rounded Corners 7">
            <a:extLst>
              <a:ext uri="{FF2B5EF4-FFF2-40B4-BE49-F238E27FC236}">
                <a16:creationId xmlns:a16="http://schemas.microsoft.com/office/drawing/2014/main" id="{3ED750A4-CE9E-4FB0-AF35-269A623F5C17}"/>
              </a:ext>
            </a:extLst>
          </p:cNvPr>
          <p:cNvSpPr/>
          <p:nvPr/>
        </p:nvSpPr>
        <p:spPr>
          <a:xfrm>
            <a:off x="1592583" y="1602001"/>
            <a:ext cx="8160000" cy="673200"/>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9A091-9897-4C8B-BD85-BD96C66C8312}"/>
              </a:ext>
            </a:extLst>
          </p:cNvPr>
          <p:cNvSpPr/>
          <p:nvPr/>
        </p:nvSpPr>
        <p:spPr>
          <a:xfrm>
            <a:off x="5607586" y="604518"/>
            <a:ext cx="4866923" cy="954107"/>
          </a:xfrm>
          <a:prstGeom prst="rect">
            <a:avLst/>
          </a:prstGeom>
          <a:ln>
            <a:noFill/>
          </a:ln>
        </p:spPr>
        <p:txBody>
          <a:bodyPr wrap="square">
            <a:spAutoFit/>
          </a:bodyPr>
          <a:lstStyle/>
          <a:p>
            <a:pPr algn="ctr"/>
            <a:r>
              <a:rPr lang="en-US" sz="2800" dirty="0">
                <a:solidFill>
                  <a:schemeClr val="accent2"/>
                </a:solidFill>
              </a:rPr>
              <a:t>Remember: access all content with a single search</a:t>
            </a:r>
          </a:p>
        </p:txBody>
      </p:sp>
    </p:spTree>
    <p:extLst>
      <p:ext uri="{BB962C8B-B14F-4D97-AF65-F5344CB8AC3E}">
        <p14:creationId xmlns:p14="http://schemas.microsoft.com/office/powerpoint/2010/main" val="87833579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A4E99A-1437-4003-AEC0-037135EBC07A}"/>
              </a:ext>
            </a:extLst>
          </p:cNvPr>
          <p:cNvPicPr>
            <a:picLocks noChangeAspect="1"/>
          </p:cNvPicPr>
          <p:nvPr/>
        </p:nvPicPr>
        <p:blipFill rotWithShape="1">
          <a:blip r:embed="rId3"/>
          <a:srcRect l="24759" t="23333" r="26536" b="6827"/>
          <a:stretch/>
        </p:blipFill>
        <p:spPr>
          <a:xfrm>
            <a:off x="2002915" y="1628800"/>
            <a:ext cx="6444866" cy="5198341"/>
          </a:xfrm>
          <a:prstGeom prst="rect">
            <a:avLst/>
          </a:prstGeom>
        </p:spPr>
      </p:pic>
      <p:sp>
        <p:nvSpPr>
          <p:cNvPr id="3" name="Title 2"/>
          <p:cNvSpPr>
            <a:spLocks noGrp="1"/>
          </p:cNvSpPr>
          <p:nvPr>
            <p:ph type="title"/>
          </p:nvPr>
        </p:nvSpPr>
        <p:spPr>
          <a:xfrm>
            <a:off x="1828800" y="990600"/>
            <a:ext cx="9389364" cy="609600"/>
          </a:xfrm>
        </p:spPr>
        <p:txBody>
          <a:bodyPr/>
          <a:lstStyle/>
          <a:p>
            <a:r>
              <a:rPr lang="en-US" sz="4000" dirty="0"/>
              <a:t>Using filters to find relevant results</a:t>
            </a:r>
          </a:p>
        </p:txBody>
      </p:sp>
      <p:sp>
        <p:nvSpPr>
          <p:cNvPr id="5" name="Rectangle: Rounded Corners 4">
            <a:extLst>
              <a:ext uri="{FF2B5EF4-FFF2-40B4-BE49-F238E27FC236}">
                <a16:creationId xmlns:a16="http://schemas.microsoft.com/office/drawing/2014/main" id="{01568A2D-00F4-4B53-8F1A-1A72B3569EDB}"/>
              </a:ext>
            </a:extLst>
          </p:cNvPr>
          <p:cNvSpPr/>
          <p:nvPr/>
        </p:nvSpPr>
        <p:spPr>
          <a:xfrm>
            <a:off x="1918252" y="1628800"/>
            <a:ext cx="1938131" cy="5112568"/>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6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536" y="990600"/>
            <a:ext cx="8229600" cy="609600"/>
          </a:xfrm>
        </p:spPr>
        <p:txBody>
          <a:bodyPr/>
          <a:lstStyle/>
          <a:p>
            <a:r>
              <a:rPr lang="en-US" sz="4000" dirty="0"/>
              <a:t>Filters specific for Cochrane Reviews</a:t>
            </a:r>
          </a:p>
        </p:txBody>
      </p:sp>
      <p:sp>
        <p:nvSpPr>
          <p:cNvPr id="7" name="Rectangle 6">
            <a:extLst>
              <a:ext uri="{FF2B5EF4-FFF2-40B4-BE49-F238E27FC236}">
                <a16:creationId xmlns:a16="http://schemas.microsoft.com/office/drawing/2014/main" id="{CA1E31E0-1C6E-4120-9E38-CB677FB993EF}"/>
              </a:ext>
            </a:extLst>
          </p:cNvPr>
          <p:cNvSpPr/>
          <p:nvPr/>
        </p:nvSpPr>
        <p:spPr>
          <a:xfrm>
            <a:off x="4807921" y="4699180"/>
            <a:ext cx="2723300" cy="18722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Status: Filters by events that have affected the review</a:t>
            </a:r>
          </a:p>
        </p:txBody>
      </p:sp>
      <p:sp>
        <p:nvSpPr>
          <p:cNvPr id="13" name="Rectangle 12">
            <a:extLst>
              <a:ext uri="{FF2B5EF4-FFF2-40B4-BE49-F238E27FC236}">
                <a16:creationId xmlns:a16="http://schemas.microsoft.com/office/drawing/2014/main" id="{F491B51D-9535-40CC-9C0C-3DCC681B2A9C}"/>
              </a:ext>
            </a:extLst>
          </p:cNvPr>
          <p:cNvSpPr/>
          <p:nvPr/>
        </p:nvSpPr>
        <p:spPr>
          <a:xfrm>
            <a:off x="7942551" y="4699180"/>
            <a:ext cx="2870757" cy="18880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Type:  Used to identify the type of question addressed by the review </a:t>
            </a:r>
          </a:p>
        </p:txBody>
      </p:sp>
      <p:pic>
        <p:nvPicPr>
          <p:cNvPr id="2" name="Picture 1">
            <a:extLst>
              <a:ext uri="{FF2B5EF4-FFF2-40B4-BE49-F238E27FC236}">
                <a16:creationId xmlns:a16="http://schemas.microsoft.com/office/drawing/2014/main" id="{FD2F849A-1147-4890-A645-C1B9EF555D0B}"/>
              </a:ext>
            </a:extLst>
          </p:cNvPr>
          <p:cNvPicPr>
            <a:picLocks noChangeAspect="1"/>
          </p:cNvPicPr>
          <p:nvPr/>
        </p:nvPicPr>
        <p:blipFill rotWithShape="1">
          <a:blip r:embed="rId3"/>
          <a:srcRect b="44961"/>
          <a:stretch/>
        </p:blipFill>
        <p:spPr>
          <a:xfrm>
            <a:off x="4817482" y="1891803"/>
            <a:ext cx="2750907" cy="1056872"/>
          </a:xfrm>
          <a:prstGeom prst="rect">
            <a:avLst/>
          </a:prstGeom>
        </p:spPr>
      </p:pic>
      <p:pic>
        <p:nvPicPr>
          <p:cNvPr id="12" name="Picture 11">
            <a:extLst>
              <a:ext uri="{FF2B5EF4-FFF2-40B4-BE49-F238E27FC236}">
                <a16:creationId xmlns:a16="http://schemas.microsoft.com/office/drawing/2014/main" id="{2EB63F43-0929-4F8F-B3CC-1E58AB3C67B3}"/>
              </a:ext>
            </a:extLst>
          </p:cNvPr>
          <p:cNvPicPr>
            <a:picLocks noChangeAspect="1"/>
          </p:cNvPicPr>
          <p:nvPr/>
        </p:nvPicPr>
        <p:blipFill>
          <a:blip r:embed="rId4"/>
          <a:stretch>
            <a:fillRect/>
          </a:stretch>
        </p:blipFill>
        <p:spPr>
          <a:xfrm>
            <a:off x="1631504" y="1916832"/>
            <a:ext cx="2797832" cy="2651760"/>
          </a:xfrm>
          <a:prstGeom prst="rect">
            <a:avLst/>
          </a:prstGeom>
        </p:spPr>
      </p:pic>
      <p:sp>
        <p:nvSpPr>
          <p:cNvPr id="14" name="Rectangle 13">
            <a:extLst>
              <a:ext uri="{FF2B5EF4-FFF2-40B4-BE49-F238E27FC236}">
                <a16:creationId xmlns:a16="http://schemas.microsoft.com/office/drawing/2014/main" id="{2F0156C2-3FD4-40E0-B642-3B2F8380CD7C}"/>
              </a:ext>
            </a:extLst>
          </p:cNvPr>
          <p:cNvSpPr/>
          <p:nvPr/>
        </p:nvSpPr>
        <p:spPr>
          <a:xfrm>
            <a:off x="1631504" y="4725145"/>
            <a:ext cx="2797832" cy="189653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Date article was published online or added to the Cochrane Library</a:t>
            </a:r>
          </a:p>
        </p:txBody>
      </p:sp>
      <p:pic>
        <p:nvPicPr>
          <p:cNvPr id="6" name="Picture 5">
            <a:extLst>
              <a:ext uri="{FF2B5EF4-FFF2-40B4-BE49-F238E27FC236}">
                <a16:creationId xmlns:a16="http://schemas.microsoft.com/office/drawing/2014/main" id="{D095FA50-7D1D-4B09-9178-3796D5CD6422}"/>
              </a:ext>
            </a:extLst>
          </p:cNvPr>
          <p:cNvPicPr>
            <a:picLocks noChangeAspect="1"/>
          </p:cNvPicPr>
          <p:nvPr/>
        </p:nvPicPr>
        <p:blipFill rotWithShape="1">
          <a:blip r:embed="rId5"/>
          <a:srcRect l="1445" t="30361" r="72712" b="40241"/>
          <a:stretch/>
        </p:blipFill>
        <p:spPr>
          <a:xfrm>
            <a:off x="7942551" y="1893240"/>
            <a:ext cx="2950685" cy="1888026"/>
          </a:xfrm>
          <a:prstGeom prst="rect">
            <a:avLst/>
          </a:prstGeom>
        </p:spPr>
      </p:pic>
    </p:spTree>
    <p:extLst>
      <p:ext uri="{BB962C8B-B14F-4D97-AF65-F5344CB8AC3E}">
        <p14:creationId xmlns:p14="http://schemas.microsoft.com/office/powerpoint/2010/main" val="402057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536" y="990600"/>
            <a:ext cx="8748464" cy="609600"/>
          </a:xfrm>
        </p:spPr>
        <p:txBody>
          <a:bodyPr/>
          <a:lstStyle/>
          <a:p>
            <a:r>
              <a:rPr lang="en-US" dirty="0"/>
              <a:t>Filters for Cochrane Reviews</a:t>
            </a:r>
          </a:p>
        </p:txBody>
      </p:sp>
      <p:sp>
        <p:nvSpPr>
          <p:cNvPr id="7" name="Rectangle 6">
            <a:extLst>
              <a:ext uri="{FF2B5EF4-FFF2-40B4-BE49-F238E27FC236}">
                <a16:creationId xmlns:a16="http://schemas.microsoft.com/office/drawing/2014/main" id="{CA1E31E0-1C6E-4120-9E38-CB677FB993EF}"/>
              </a:ext>
            </a:extLst>
          </p:cNvPr>
          <p:cNvSpPr/>
          <p:nvPr/>
        </p:nvSpPr>
        <p:spPr>
          <a:xfrm>
            <a:off x="1807113" y="5445224"/>
            <a:ext cx="3772962" cy="12585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Language: Identifies when translations for content are available</a:t>
            </a:r>
          </a:p>
        </p:txBody>
      </p:sp>
      <p:sp>
        <p:nvSpPr>
          <p:cNvPr id="10" name="Rectangle 9">
            <a:extLst>
              <a:ext uri="{FF2B5EF4-FFF2-40B4-BE49-F238E27FC236}">
                <a16:creationId xmlns:a16="http://schemas.microsoft.com/office/drawing/2014/main" id="{06C1B6B8-1783-4E7F-B58F-DB2FB5B42BE1}"/>
              </a:ext>
            </a:extLst>
          </p:cNvPr>
          <p:cNvSpPr/>
          <p:nvPr/>
        </p:nvSpPr>
        <p:spPr>
          <a:xfrm>
            <a:off x="6168104" y="5445224"/>
            <a:ext cx="3312273" cy="12585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Topic:  Limit results based on Cochrane supplied topics  </a:t>
            </a:r>
          </a:p>
        </p:txBody>
      </p:sp>
      <p:pic>
        <p:nvPicPr>
          <p:cNvPr id="6" name="Picture 5">
            <a:extLst>
              <a:ext uri="{FF2B5EF4-FFF2-40B4-BE49-F238E27FC236}">
                <a16:creationId xmlns:a16="http://schemas.microsoft.com/office/drawing/2014/main" id="{21DFCC74-A18A-4C7A-BD0D-44BD196EB48D}"/>
              </a:ext>
            </a:extLst>
          </p:cNvPr>
          <p:cNvPicPr>
            <a:picLocks noChangeAspect="1"/>
          </p:cNvPicPr>
          <p:nvPr/>
        </p:nvPicPr>
        <p:blipFill>
          <a:blip r:embed="rId3"/>
          <a:stretch>
            <a:fillRect/>
          </a:stretch>
        </p:blipFill>
        <p:spPr>
          <a:xfrm>
            <a:off x="6168008" y="1756730"/>
            <a:ext cx="3455156" cy="3566160"/>
          </a:xfrm>
          <a:prstGeom prst="rect">
            <a:avLst/>
          </a:prstGeom>
        </p:spPr>
      </p:pic>
      <p:pic>
        <p:nvPicPr>
          <p:cNvPr id="8" name="Picture 7">
            <a:extLst>
              <a:ext uri="{FF2B5EF4-FFF2-40B4-BE49-F238E27FC236}">
                <a16:creationId xmlns:a16="http://schemas.microsoft.com/office/drawing/2014/main" id="{9AC86F47-B5BC-4DA2-A5F4-0C500923C258}"/>
              </a:ext>
            </a:extLst>
          </p:cNvPr>
          <p:cNvPicPr>
            <a:picLocks noChangeAspect="1"/>
          </p:cNvPicPr>
          <p:nvPr/>
        </p:nvPicPr>
        <p:blipFill>
          <a:blip r:embed="rId4"/>
          <a:stretch>
            <a:fillRect/>
          </a:stretch>
        </p:blipFill>
        <p:spPr>
          <a:xfrm>
            <a:off x="2135561" y="1756730"/>
            <a:ext cx="2973817" cy="3566160"/>
          </a:xfrm>
          <a:prstGeom prst="rect">
            <a:avLst/>
          </a:prstGeom>
        </p:spPr>
      </p:pic>
    </p:spTree>
    <p:extLst>
      <p:ext uri="{BB962C8B-B14F-4D97-AF65-F5344CB8AC3E}">
        <p14:creationId xmlns:p14="http://schemas.microsoft.com/office/powerpoint/2010/main" val="257185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8845" y="1059239"/>
            <a:ext cx="8229600" cy="609600"/>
          </a:xfrm>
        </p:spPr>
        <p:txBody>
          <a:bodyPr/>
          <a:lstStyle/>
          <a:p>
            <a:r>
              <a:rPr lang="en-US" dirty="0"/>
              <a:t>CENTRAL Filters </a:t>
            </a:r>
          </a:p>
        </p:txBody>
      </p:sp>
      <p:pic>
        <p:nvPicPr>
          <p:cNvPr id="9" name="Picture 8">
            <a:extLst>
              <a:ext uri="{FF2B5EF4-FFF2-40B4-BE49-F238E27FC236}">
                <a16:creationId xmlns:a16="http://schemas.microsoft.com/office/drawing/2014/main" id="{FB958803-2511-4295-A2A7-AF5C6AF3CB06}"/>
              </a:ext>
            </a:extLst>
          </p:cNvPr>
          <p:cNvPicPr>
            <a:picLocks noChangeAspect="1"/>
          </p:cNvPicPr>
          <p:nvPr/>
        </p:nvPicPr>
        <p:blipFill>
          <a:blip r:embed="rId3"/>
          <a:stretch>
            <a:fillRect/>
          </a:stretch>
        </p:blipFill>
        <p:spPr>
          <a:xfrm>
            <a:off x="4655841" y="1916832"/>
            <a:ext cx="2770003" cy="2560320"/>
          </a:xfrm>
          <a:prstGeom prst="rect">
            <a:avLst/>
          </a:prstGeom>
        </p:spPr>
      </p:pic>
      <p:sp>
        <p:nvSpPr>
          <p:cNvPr id="10" name="Rectangle 9">
            <a:extLst>
              <a:ext uri="{FF2B5EF4-FFF2-40B4-BE49-F238E27FC236}">
                <a16:creationId xmlns:a16="http://schemas.microsoft.com/office/drawing/2014/main" id="{06C1B6B8-1783-4E7F-B58F-DB2FB5B42BE1}"/>
              </a:ext>
            </a:extLst>
          </p:cNvPr>
          <p:cNvSpPr/>
          <p:nvPr/>
        </p:nvSpPr>
        <p:spPr>
          <a:xfrm>
            <a:off x="4665404" y="4725145"/>
            <a:ext cx="2760440" cy="18880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Publication year limit</a:t>
            </a:r>
          </a:p>
        </p:txBody>
      </p:sp>
      <p:sp>
        <p:nvSpPr>
          <p:cNvPr id="13" name="Rectangle 12">
            <a:extLst>
              <a:ext uri="{FF2B5EF4-FFF2-40B4-BE49-F238E27FC236}">
                <a16:creationId xmlns:a16="http://schemas.microsoft.com/office/drawing/2014/main" id="{F491B51D-9535-40CC-9C0C-3DCC681B2A9C}"/>
              </a:ext>
            </a:extLst>
          </p:cNvPr>
          <p:cNvSpPr/>
          <p:nvPr/>
        </p:nvSpPr>
        <p:spPr>
          <a:xfrm>
            <a:off x="7635830" y="4725144"/>
            <a:ext cx="2870757" cy="18880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Limits to articles sourced from PubMed, Embase, CT or WHO ICTRP</a:t>
            </a:r>
          </a:p>
        </p:txBody>
      </p:sp>
      <p:pic>
        <p:nvPicPr>
          <p:cNvPr id="2" name="Picture 1">
            <a:extLst>
              <a:ext uri="{FF2B5EF4-FFF2-40B4-BE49-F238E27FC236}">
                <a16:creationId xmlns:a16="http://schemas.microsoft.com/office/drawing/2014/main" id="{254AC739-3456-483D-B1EE-E2A7ED09B9D8}"/>
              </a:ext>
            </a:extLst>
          </p:cNvPr>
          <p:cNvPicPr>
            <a:picLocks noChangeAspect="1"/>
          </p:cNvPicPr>
          <p:nvPr/>
        </p:nvPicPr>
        <p:blipFill rotWithShape="1">
          <a:blip r:embed="rId4"/>
          <a:srcRect l="1084" t="39518" r="72621" b="31100"/>
          <a:stretch/>
        </p:blipFill>
        <p:spPr>
          <a:xfrm>
            <a:off x="7468253" y="1916832"/>
            <a:ext cx="3205909" cy="2014996"/>
          </a:xfrm>
          <a:prstGeom prst="rect">
            <a:avLst/>
          </a:prstGeom>
        </p:spPr>
      </p:pic>
      <p:sp>
        <p:nvSpPr>
          <p:cNvPr id="11" name="Rectangle 10">
            <a:extLst>
              <a:ext uri="{FF2B5EF4-FFF2-40B4-BE49-F238E27FC236}">
                <a16:creationId xmlns:a16="http://schemas.microsoft.com/office/drawing/2014/main" id="{85EDC804-4433-408C-9CFA-F2D173058831}"/>
              </a:ext>
            </a:extLst>
          </p:cNvPr>
          <p:cNvSpPr/>
          <p:nvPr/>
        </p:nvSpPr>
        <p:spPr>
          <a:xfrm>
            <a:off x="1578845" y="4725143"/>
            <a:ext cx="2760440" cy="18880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Date added to CENTRAL database</a:t>
            </a:r>
          </a:p>
        </p:txBody>
      </p:sp>
      <p:pic>
        <p:nvPicPr>
          <p:cNvPr id="5" name="Picture 4">
            <a:extLst>
              <a:ext uri="{FF2B5EF4-FFF2-40B4-BE49-F238E27FC236}">
                <a16:creationId xmlns:a16="http://schemas.microsoft.com/office/drawing/2014/main" id="{AD79F0A8-DCEE-4338-B549-9FD862E79143}"/>
              </a:ext>
            </a:extLst>
          </p:cNvPr>
          <p:cNvPicPr>
            <a:picLocks noChangeAspect="1"/>
          </p:cNvPicPr>
          <p:nvPr/>
        </p:nvPicPr>
        <p:blipFill rotWithShape="1">
          <a:blip r:embed="rId5"/>
          <a:srcRect l="633" t="20242" r="72169" b="32369"/>
          <a:stretch/>
        </p:blipFill>
        <p:spPr>
          <a:xfrm>
            <a:off x="1578845" y="1916832"/>
            <a:ext cx="2776616" cy="2721269"/>
          </a:xfrm>
          <a:prstGeom prst="rect">
            <a:avLst/>
          </a:prstGeom>
        </p:spPr>
      </p:pic>
    </p:spTree>
    <p:extLst>
      <p:ext uri="{BB962C8B-B14F-4D97-AF65-F5344CB8AC3E}">
        <p14:creationId xmlns:p14="http://schemas.microsoft.com/office/powerpoint/2010/main" val="227353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863600"/>
            <a:ext cx="8991600" cy="812800"/>
          </a:xfrm>
        </p:spPr>
        <p:txBody>
          <a:bodyPr/>
          <a:lstStyle/>
          <a:p>
            <a:r>
              <a:rPr lang="en-US" sz="4000"/>
              <a:t>Many New Links between content</a:t>
            </a:r>
          </a:p>
        </p:txBody>
      </p:sp>
      <p:sp>
        <p:nvSpPr>
          <p:cNvPr id="4" name="Rectangle 3">
            <a:extLst>
              <a:ext uri="{FF2B5EF4-FFF2-40B4-BE49-F238E27FC236}">
                <a16:creationId xmlns:a16="http://schemas.microsoft.com/office/drawing/2014/main" id="{DC5B8D2C-9722-4136-8101-7DF9F7F3C4C9}"/>
              </a:ext>
            </a:extLst>
          </p:cNvPr>
          <p:cNvSpPr/>
          <p:nvPr/>
        </p:nvSpPr>
        <p:spPr>
          <a:xfrm>
            <a:off x="1828800" y="1844824"/>
            <a:ext cx="3187080" cy="11521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Cochrane Database of Systematic Reviews</a:t>
            </a:r>
          </a:p>
        </p:txBody>
      </p:sp>
      <p:sp>
        <p:nvSpPr>
          <p:cNvPr id="8" name="Rectangle 7">
            <a:extLst>
              <a:ext uri="{FF2B5EF4-FFF2-40B4-BE49-F238E27FC236}">
                <a16:creationId xmlns:a16="http://schemas.microsoft.com/office/drawing/2014/main" id="{72EA43FA-F1E2-4B25-876A-6E8D6581727E}"/>
              </a:ext>
            </a:extLst>
          </p:cNvPr>
          <p:cNvSpPr/>
          <p:nvPr/>
        </p:nvSpPr>
        <p:spPr>
          <a:xfrm>
            <a:off x="1828800" y="2996952"/>
            <a:ext cx="318708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References</a:t>
            </a:r>
          </a:p>
        </p:txBody>
      </p:sp>
      <p:sp>
        <p:nvSpPr>
          <p:cNvPr id="9" name="Rectangle 8">
            <a:extLst>
              <a:ext uri="{FF2B5EF4-FFF2-40B4-BE49-F238E27FC236}">
                <a16:creationId xmlns:a16="http://schemas.microsoft.com/office/drawing/2014/main" id="{D8939A49-EFF5-46E7-AEE3-73E6C0B6E3C7}"/>
              </a:ext>
            </a:extLst>
          </p:cNvPr>
          <p:cNvSpPr/>
          <p:nvPr/>
        </p:nvSpPr>
        <p:spPr>
          <a:xfrm>
            <a:off x="1827394" y="4941168"/>
            <a:ext cx="3187080" cy="72008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Related Content</a:t>
            </a:r>
          </a:p>
        </p:txBody>
      </p:sp>
      <p:sp>
        <p:nvSpPr>
          <p:cNvPr id="11" name="Rectangle 10">
            <a:extLst>
              <a:ext uri="{FF2B5EF4-FFF2-40B4-BE49-F238E27FC236}">
                <a16:creationId xmlns:a16="http://schemas.microsoft.com/office/drawing/2014/main" id="{9F925B84-F7C8-4229-A331-C213327E0D78}"/>
              </a:ext>
            </a:extLst>
          </p:cNvPr>
          <p:cNvSpPr/>
          <p:nvPr/>
        </p:nvSpPr>
        <p:spPr>
          <a:xfrm>
            <a:off x="6528048" y="1796008"/>
            <a:ext cx="3187080" cy="7444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CENTRAL</a:t>
            </a:r>
          </a:p>
        </p:txBody>
      </p:sp>
      <p:sp>
        <p:nvSpPr>
          <p:cNvPr id="12" name="Rectangle 11">
            <a:extLst>
              <a:ext uri="{FF2B5EF4-FFF2-40B4-BE49-F238E27FC236}">
                <a16:creationId xmlns:a16="http://schemas.microsoft.com/office/drawing/2014/main" id="{A67BA248-823D-4B48-AAEF-8096E60774DC}"/>
              </a:ext>
            </a:extLst>
          </p:cNvPr>
          <p:cNvSpPr/>
          <p:nvPr/>
        </p:nvSpPr>
        <p:spPr>
          <a:xfrm>
            <a:off x="1827732" y="4353507"/>
            <a:ext cx="318708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Article</a:t>
            </a:r>
          </a:p>
        </p:txBody>
      </p:sp>
      <p:sp>
        <p:nvSpPr>
          <p:cNvPr id="13" name="Rectangle 12">
            <a:extLst>
              <a:ext uri="{FF2B5EF4-FFF2-40B4-BE49-F238E27FC236}">
                <a16:creationId xmlns:a16="http://schemas.microsoft.com/office/drawing/2014/main" id="{653EE307-DA96-4478-A9D2-C29234088006}"/>
              </a:ext>
            </a:extLst>
          </p:cNvPr>
          <p:cNvSpPr/>
          <p:nvPr/>
        </p:nvSpPr>
        <p:spPr>
          <a:xfrm>
            <a:off x="1828800" y="3573016"/>
            <a:ext cx="3187080" cy="7920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Characteristics of studies  </a:t>
            </a:r>
          </a:p>
        </p:txBody>
      </p:sp>
      <p:sp>
        <p:nvSpPr>
          <p:cNvPr id="14" name="Rectangle 13">
            <a:extLst>
              <a:ext uri="{FF2B5EF4-FFF2-40B4-BE49-F238E27FC236}">
                <a16:creationId xmlns:a16="http://schemas.microsoft.com/office/drawing/2014/main" id="{713718BF-3BC2-4F92-91DC-C93F737A6968}"/>
              </a:ext>
            </a:extLst>
          </p:cNvPr>
          <p:cNvSpPr/>
          <p:nvPr/>
        </p:nvSpPr>
        <p:spPr>
          <a:xfrm>
            <a:off x="6533811" y="2540496"/>
            <a:ext cx="318708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Article</a:t>
            </a:r>
          </a:p>
        </p:txBody>
      </p:sp>
      <p:sp>
        <p:nvSpPr>
          <p:cNvPr id="15" name="Rectangle 14">
            <a:extLst>
              <a:ext uri="{FF2B5EF4-FFF2-40B4-BE49-F238E27FC236}">
                <a16:creationId xmlns:a16="http://schemas.microsoft.com/office/drawing/2014/main" id="{A799787B-E08E-4E7C-AE78-0C56A3E934E2}"/>
              </a:ext>
            </a:extLst>
          </p:cNvPr>
          <p:cNvSpPr/>
          <p:nvPr/>
        </p:nvSpPr>
        <p:spPr>
          <a:xfrm>
            <a:off x="6528048" y="3068960"/>
            <a:ext cx="3187080" cy="88850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How Cochrane Used this article</a:t>
            </a:r>
          </a:p>
        </p:txBody>
      </p:sp>
      <p:sp>
        <p:nvSpPr>
          <p:cNvPr id="16" name="Rectangle 15">
            <a:extLst>
              <a:ext uri="{FF2B5EF4-FFF2-40B4-BE49-F238E27FC236}">
                <a16:creationId xmlns:a16="http://schemas.microsoft.com/office/drawing/2014/main" id="{54EAE4AA-A8C0-4A6F-ADF3-1AE7A08D1AA9}"/>
              </a:ext>
            </a:extLst>
          </p:cNvPr>
          <p:cNvSpPr/>
          <p:nvPr/>
        </p:nvSpPr>
        <p:spPr>
          <a:xfrm>
            <a:off x="6558797" y="4797152"/>
            <a:ext cx="3187080" cy="7444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Cochrane Clinical Answers</a:t>
            </a:r>
          </a:p>
        </p:txBody>
      </p:sp>
      <p:sp>
        <p:nvSpPr>
          <p:cNvPr id="17" name="Rectangle 16">
            <a:extLst>
              <a:ext uri="{FF2B5EF4-FFF2-40B4-BE49-F238E27FC236}">
                <a16:creationId xmlns:a16="http://schemas.microsoft.com/office/drawing/2014/main" id="{15164E88-0BDB-416D-AFC3-391F6E8ACD7E}"/>
              </a:ext>
            </a:extLst>
          </p:cNvPr>
          <p:cNvSpPr/>
          <p:nvPr/>
        </p:nvSpPr>
        <p:spPr>
          <a:xfrm>
            <a:off x="6558797" y="5805264"/>
            <a:ext cx="3187080" cy="7444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Cochrane Podcasts</a:t>
            </a:r>
          </a:p>
        </p:txBody>
      </p:sp>
      <p:cxnSp>
        <p:nvCxnSpPr>
          <p:cNvPr id="6" name="Straight Arrow Connector 5">
            <a:extLst>
              <a:ext uri="{FF2B5EF4-FFF2-40B4-BE49-F238E27FC236}">
                <a16:creationId xmlns:a16="http://schemas.microsoft.com/office/drawing/2014/main" id="{C0E0B612-9A4F-4B53-B09C-748B6E435080}"/>
              </a:ext>
            </a:extLst>
          </p:cNvPr>
          <p:cNvCxnSpPr>
            <a:stCxn id="8" idx="3"/>
            <a:endCxn id="14" idx="1"/>
          </p:cNvCxnSpPr>
          <p:nvPr/>
        </p:nvCxnSpPr>
        <p:spPr>
          <a:xfrm flipV="1">
            <a:off x="5015881" y="2828528"/>
            <a:ext cx="1517931" cy="456456"/>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180A0D-527B-4009-BBB8-136A73ADA732}"/>
              </a:ext>
            </a:extLst>
          </p:cNvPr>
          <p:cNvCxnSpPr>
            <a:cxnSpLocks/>
          </p:cNvCxnSpPr>
          <p:nvPr/>
        </p:nvCxnSpPr>
        <p:spPr>
          <a:xfrm flipH="1">
            <a:off x="5069160" y="3506862"/>
            <a:ext cx="1430520" cy="967915"/>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6BAEDD3-B20F-4AB5-982D-E245865C28D5}"/>
              </a:ext>
            </a:extLst>
          </p:cNvPr>
          <p:cNvCxnSpPr>
            <a:cxnSpLocks/>
          </p:cNvCxnSpPr>
          <p:nvPr/>
        </p:nvCxnSpPr>
        <p:spPr>
          <a:xfrm flipH="1">
            <a:off x="5015880" y="3506541"/>
            <a:ext cx="1484866" cy="284161"/>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010218-3215-49FE-B14A-D454A34271EB}"/>
              </a:ext>
            </a:extLst>
          </p:cNvPr>
          <p:cNvCxnSpPr>
            <a:cxnSpLocks/>
          </p:cNvCxnSpPr>
          <p:nvPr/>
        </p:nvCxnSpPr>
        <p:spPr>
          <a:xfrm flipV="1">
            <a:off x="5050478" y="5289004"/>
            <a:ext cx="1449200" cy="13943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B4B76D-62AF-4545-AF35-A54451E7B4E6}"/>
              </a:ext>
            </a:extLst>
          </p:cNvPr>
          <p:cNvCxnSpPr>
            <a:cxnSpLocks/>
          </p:cNvCxnSpPr>
          <p:nvPr/>
        </p:nvCxnSpPr>
        <p:spPr>
          <a:xfrm>
            <a:off x="5032947" y="5445224"/>
            <a:ext cx="1525851" cy="831464"/>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2059" name="Arrow: Curved Down 2058">
            <a:extLst>
              <a:ext uri="{FF2B5EF4-FFF2-40B4-BE49-F238E27FC236}">
                <a16:creationId xmlns:a16="http://schemas.microsoft.com/office/drawing/2014/main" id="{F97CE6EB-F529-49B1-8ABD-374357A109B3}"/>
              </a:ext>
            </a:extLst>
          </p:cNvPr>
          <p:cNvSpPr/>
          <p:nvPr/>
        </p:nvSpPr>
        <p:spPr>
          <a:xfrm rot="18051292">
            <a:off x="1794783" y="4581128"/>
            <a:ext cx="936104" cy="576064"/>
          </a:xfrm>
          <a:prstGeom prst="curvedDownArrow">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Arrow Connector 43">
            <a:extLst>
              <a:ext uri="{FF2B5EF4-FFF2-40B4-BE49-F238E27FC236}">
                <a16:creationId xmlns:a16="http://schemas.microsoft.com/office/drawing/2014/main" id="{4A36DAB9-FA3C-41BD-9FC1-0D41B91C5CDD}"/>
              </a:ext>
            </a:extLst>
          </p:cNvPr>
          <p:cNvCxnSpPr>
            <a:cxnSpLocks/>
            <a:endCxn id="12" idx="3"/>
          </p:cNvCxnSpPr>
          <p:nvPr/>
        </p:nvCxnSpPr>
        <p:spPr>
          <a:xfrm flipH="1" flipV="1">
            <a:off x="5014812" y="4641539"/>
            <a:ext cx="1513238" cy="23816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56D58A9-E836-49B8-B9BF-6BDDE598DA05}"/>
              </a:ext>
            </a:extLst>
          </p:cNvPr>
          <p:cNvCxnSpPr>
            <a:cxnSpLocks/>
          </p:cNvCxnSpPr>
          <p:nvPr/>
        </p:nvCxnSpPr>
        <p:spPr>
          <a:xfrm flipH="1" flipV="1">
            <a:off x="5063694" y="4808303"/>
            <a:ext cx="1464355" cy="1071041"/>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5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59"/>
                                        </p:tgtEl>
                                        <p:attrNameLst>
                                          <p:attrName>style.visibility</p:attrName>
                                        </p:attrNameLst>
                                      </p:cBhvr>
                                      <p:to>
                                        <p:strVal val="visible"/>
                                      </p:to>
                                    </p:set>
                                    <p:animEffect transition="in" filter="wipe(down)">
                                      <p:cBhvr>
                                        <p:cTn id="26" dur="500"/>
                                        <p:tgtEl>
                                          <p:spTgt spid="205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down)">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76688-3AB1-4031-AD03-2EAF9BB921C0}"/>
              </a:ext>
            </a:extLst>
          </p:cNvPr>
          <p:cNvPicPr>
            <a:picLocks noChangeAspect="1"/>
          </p:cNvPicPr>
          <p:nvPr/>
        </p:nvPicPr>
        <p:blipFill rotWithShape="1">
          <a:blip r:embed="rId3"/>
          <a:srcRect t="2052" b="4471"/>
          <a:stretch/>
        </p:blipFill>
        <p:spPr>
          <a:xfrm>
            <a:off x="1614300" y="1030376"/>
            <a:ext cx="8686800" cy="4527275"/>
          </a:xfrm>
          <a:prstGeom prst="rect">
            <a:avLst/>
          </a:prstGeom>
        </p:spPr>
      </p:pic>
      <p:sp>
        <p:nvSpPr>
          <p:cNvPr id="7" name="Rectangle 6">
            <a:extLst>
              <a:ext uri="{FF2B5EF4-FFF2-40B4-BE49-F238E27FC236}">
                <a16:creationId xmlns:a16="http://schemas.microsoft.com/office/drawing/2014/main" id="{B508DACA-4455-4895-99B0-5F5139E94575}"/>
              </a:ext>
            </a:extLst>
          </p:cNvPr>
          <p:cNvSpPr/>
          <p:nvPr/>
        </p:nvSpPr>
        <p:spPr>
          <a:xfrm>
            <a:off x="1520043" y="5623720"/>
            <a:ext cx="8587692" cy="954107"/>
          </a:xfrm>
          <a:prstGeom prst="rect">
            <a:avLst/>
          </a:prstGeom>
          <a:ln>
            <a:noFill/>
          </a:ln>
        </p:spPr>
        <p:txBody>
          <a:bodyPr wrap="square">
            <a:spAutoFit/>
          </a:bodyPr>
          <a:lstStyle/>
          <a:p>
            <a:r>
              <a:rPr lang="en-US" sz="2800" dirty="0">
                <a:solidFill>
                  <a:schemeClr val="accent2"/>
                </a:solidFill>
              </a:rPr>
              <a:t>New links to find related Cochrane content and guidelines</a:t>
            </a:r>
          </a:p>
        </p:txBody>
      </p:sp>
      <p:sp>
        <p:nvSpPr>
          <p:cNvPr id="10" name="Rectangle: Rounded Corners 9">
            <a:extLst>
              <a:ext uri="{FF2B5EF4-FFF2-40B4-BE49-F238E27FC236}">
                <a16:creationId xmlns:a16="http://schemas.microsoft.com/office/drawing/2014/main" id="{BA6910D6-AE63-4E05-AF9D-69823A2A233E}"/>
              </a:ext>
            </a:extLst>
          </p:cNvPr>
          <p:cNvSpPr/>
          <p:nvPr/>
        </p:nvSpPr>
        <p:spPr>
          <a:xfrm>
            <a:off x="2648697" y="2417378"/>
            <a:ext cx="1056443" cy="203950"/>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0BD7CD7-5226-405F-8AE5-979FDB0B848D}"/>
              </a:ext>
            </a:extLst>
          </p:cNvPr>
          <p:cNvSpPr/>
          <p:nvPr/>
        </p:nvSpPr>
        <p:spPr>
          <a:xfrm>
            <a:off x="7870561" y="2817517"/>
            <a:ext cx="2237173" cy="1861361"/>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9525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B188872-91B4-49AE-A2A9-9C25FFFA4146}"/>
              </a:ext>
            </a:extLst>
          </p:cNvPr>
          <p:cNvSpPr txBox="1">
            <a:spLocks/>
          </p:cNvSpPr>
          <p:nvPr/>
        </p:nvSpPr>
        <p:spPr>
          <a:xfrm>
            <a:off x="1964436" y="990600"/>
            <a:ext cx="8229600" cy="609600"/>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US" dirty="0"/>
              <a:t>Navigation Update</a:t>
            </a:r>
          </a:p>
        </p:txBody>
      </p:sp>
      <p:sp>
        <p:nvSpPr>
          <p:cNvPr id="8" name="Rectangle 7">
            <a:extLst>
              <a:ext uri="{FF2B5EF4-FFF2-40B4-BE49-F238E27FC236}">
                <a16:creationId xmlns:a16="http://schemas.microsoft.com/office/drawing/2014/main" id="{7554E7E7-08F3-420B-84DE-0926164B3912}"/>
              </a:ext>
            </a:extLst>
          </p:cNvPr>
          <p:cNvSpPr/>
          <p:nvPr/>
        </p:nvSpPr>
        <p:spPr>
          <a:xfrm>
            <a:off x="1793656" y="5158578"/>
            <a:ext cx="5025786" cy="1200329"/>
          </a:xfrm>
          <a:prstGeom prst="rect">
            <a:avLst/>
          </a:prstGeom>
          <a:solidFill>
            <a:schemeClr val="bg1"/>
          </a:solidFill>
          <a:ln>
            <a:solidFill>
              <a:schemeClr val="accent2">
                <a:lumMod val="60000"/>
                <a:lumOff val="40000"/>
              </a:schemeClr>
            </a:solidFill>
          </a:ln>
        </p:spPr>
        <p:txBody>
          <a:bodyPr wrap="square">
            <a:spAutoFit/>
          </a:bodyPr>
          <a:lstStyle/>
          <a:p>
            <a:pPr lvl="0" eaLnBrk="0" hangingPunct="0">
              <a:defRPr/>
            </a:pPr>
            <a:r>
              <a:rPr lang="en-US" spc="100" dirty="0">
                <a:solidFill>
                  <a:srgbClr val="345A8A"/>
                </a:solidFill>
                <a:cs typeface="Calibri" pitchFamily="34" charset="0"/>
              </a:rPr>
              <a:t>Collapsible sections allows users to </a:t>
            </a:r>
          </a:p>
          <a:p>
            <a:pPr marL="285750" indent="-285750" eaLnBrk="0" hangingPunct="0">
              <a:buFont typeface="Arial" panose="020B0604020202020204" pitchFamily="34" charset="0"/>
              <a:buChar char="•"/>
              <a:defRPr/>
            </a:pPr>
            <a:r>
              <a:rPr lang="en-US" spc="100" dirty="0">
                <a:solidFill>
                  <a:srgbClr val="345A8A"/>
                </a:solidFill>
                <a:cs typeface="Calibri" pitchFamily="34" charset="0"/>
              </a:rPr>
              <a:t>Quickly navigate large reviews</a:t>
            </a:r>
          </a:p>
          <a:p>
            <a:pPr marL="285750" indent="-285750" eaLnBrk="0" hangingPunct="0">
              <a:buFont typeface="Arial" panose="020B0604020202020204" pitchFamily="34" charset="0"/>
              <a:buChar char="•"/>
              <a:defRPr/>
            </a:pPr>
            <a:r>
              <a:rPr lang="en-US" spc="100" dirty="0">
                <a:solidFill>
                  <a:srgbClr val="345A8A"/>
                </a:solidFill>
                <a:cs typeface="Calibri" pitchFamily="34" charset="0"/>
              </a:rPr>
              <a:t>Easily identify content with translations</a:t>
            </a:r>
          </a:p>
          <a:p>
            <a:pPr marL="285750" indent="-285750" eaLnBrk="0" hangingPunct="0">
              <a:buFont typeface="Arial" panose="020B0604020202020204" pitchFamily="34" charset="0"/>
              <a:buChar char="•"/>
              <a:defRPr/>
            </a:pPr>
            <a:r>
              <a:rPr lang="en-US" spc="100" dirty="0">
                <a:solidFill>
                  <a:srgbClr val="345A8A"/>
                </a:solidFill>
                <a:cs typeface="Calibri" pitchFamily="34" charset="0"/>
              </a:rPr>
              <a:t>Improves experience on mobile devices    </a:t>
            </a:r>
          </a:p>
        </p:txBody>
      </p:sp>
      <p:grpSp>
        <p:nvGrpSpPr>
          <p:cNvPr id="7" name="Group 6">
            <a:extLst>
              <a:ext uri="{FF2B5EF4-FFF2-40B4-BE49-F238E27FC236}">
                <a16:creationId xmlns:a16="http://schemas.microsoft.com/office/drawing/2014/main" id="{54E55FFD-66E0-404E-996F-DEAC704BB093}"/>
              </a:ext>
            </a:extLst>
          </p:cNvPr>
          <p:cNvGrpSpPr/>
          <p:nvPr/>
        </p:nvGrpSpPr>
        <p:grpSpPr>
          <a:xfrm>
            <a:off x="1564396" y="1812710"/>
            <a:ext cx="4531604" cy="3269653"/>
            <a:chOff x="323442" y="1791200"/>
            <a:chExt cx="3566160" cy="2674620"/>
          </a:xfrm>
        </p:grpSpPr>
        <p:pic>
          <p:nvPicPr>
            <p:cNvPr id="6" name="Picture 5">
              <a:extLst>
                <a:ext uri="{FF2B5EF4-FFF2-40B4-BE49-F238E27FC236}">
                  <a16:creationId xmlns:a16="http://schemas.microsoft.com/office/drawing/2014/main" id="{08EABFD9-993D-45E7-9093-3CC66E98C52B}"/>
                </a:ext>
              </a:extLst>
            </p:cNvPr>
            <p:cNvPicPr>
              <a:picLocks noChangeAspect="1"/>
            </p:cNvPicPr>
            <p:nvPr/>
          </p:nvPicPr>
          <p:blipFill>
            <a:blip r:embed="rId2"/>
            <a:stretch>
              <a:fillRect/>
            </a:stretch>
          </p:blipFill>
          <p:spPr>
            <a:xfrm>
              <a:off x="323442" y="1791200"/>
              <a:ext cx="3566160" cy="2674620"/>
            </a:xfrm>
            <a:prstGeom prst="rect">
              <a:avLst/>
            </a:prstGeom>
            <a:ln>
              <a:solidFill>
                <a:schemeClr val="accent2">
                  <a:lumMod val="60000"/>
                  <a:lumOff val="40000"/>
                </a:schemeClr>
              </a:solidFill>
            </a:ln>
          </p:spPr>
        </p:pic>
        <p:sp>
          <p:nvSpPr>
            <p:cNvPr id="9" name="Rectangle: Rounded Corners 8">
              <a:extLst>
                <a:ext uri="{FF2B5EF4-FFF2-40B4-BE49-F238E27FC236}">
                  <a16:creationId xmlns:a16="http://schemas.microsoft.com/office/drawing/2014/main" id="{9C1D6EF1-4C2B-4A4E-8E3F-FA94C2164C27}"/>
                </a:ext>
              </a:extLst>
            </p:cNvPr>
            <p:cNvSpPr/>
            <p:nvPr/>
          </p:nvSpPr>
          <p:spPr>
            <a:xfrm>
              <a:off x="3067972" y="2920946"/>
              <a:ext cx="470780" cy="158973"/>
            </a:xfrm>
            <a:prstGeom prst="roundRect">
              <a:avLst>
                <a:gd name="adj" fmla="val 50000"/>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D57A9885-FAE1-44B7-B752-7F8947351EBA}"/>
              </a:ext>
            </a:extLst>
          </p:cNvPr>
          <p:cNvPicPr>
            <a:picLocks noChangeAspect="1"/>
          </p:cNvPicPr>
          <p:nvPr/>
        </p:nvPicPr>
        <p:blipFill>
          <a:blip r:embed="rId3"/>
          <a:stretch>
            <a:fillRect/>
          </a:stretch>
        </p:blipFill>
        <p:spPr>
          <a:xfrm>
            <a:off x="1564395" y="1806843"/>
            <a:ext cx="4531604" cy="3292299"/>
          </a:xfrm>
          <a:prstGeom prst="rect">
            <a:avLst/>
          </a:prstGeom>
          <a:ln>
            <a:solidFill>
              <a:schemeClr val="accent2">
                <a:lumMod val="60000"/>
                <a:lumOff val="40000"/>
              </a:schemeClr>
            </a:solidFill>
          </a:ln>
        </p:spPr>
      </p:pic>
      <p:sp>
        <p:nvSpPr>
          <p:cNvPr id="11" name="Rectangle 10">
            <a:extLst>
              <a:ext uri="{FF2B5EF4-FFF2-40B4-BE49-F238E27FC236}">
                <a16:creationId xmlns:a16="http://schemas.microsoft.com/office/drawing/2014/main" id="{EA2FCD46-C50D-4C1C-97C2-1EE103B17C35}"/>
              </a:ext>
            </a:extLst>
          </p:cNvPr>
          <p:cNvSpPr/>
          <p:nvPr/>
        </p:nvSpPr>
        <p:spPr>
          <a:xfrm>
            <a:off x="7824593" y="5405452"/>
            <a:ext cx="2266857" cy="923330"/>
          </a:xfrm>
          <a:prstGeom prst="rect">
            <a:avLst/>
          </a:prstGeom>
          <a:solidFill>
            <a:schemeClr val="bg1"/>
          </a:solidFill>
          <a:ln>
            <a:solidFill>
              <a:schemeClr val="accent2">
                <a:lumMod val="60000"/>
                <a:lumOff val="40000"/>
              </a:schemeClr>
            </a:solidFill>
          </a:ln>
        </p:spPr>
        <p:txBody>
          <a:bodyPr wrap="square">
            <a:spAutoFit/>
          </a:bodyPr>
          <a:lstStyle/>
          <a:p>
            <a:pPr lvl="0" algn="ctr" eaLnBrk="0" hangingPunct="0">
              <a:defRPr/>
            </a:pPr>
            <a:r>
              <a:rPr lang="en-US" spc="100" dirty="0">
                <a:solidFill>
                  <a:srgbClr val="345A8A"/>
                </a:solidFill>
                <a:cs typeface="Calibri" pitchFamily="34" charset="0"/>
              </a:rPr>
              <a:t>Improved navigation on mobile devices    </a:t>
            </a:r>
          </a:p>
        </p:txBody>
      </p:sp>
      <p:pic>
        <p:nvPicPr>
          <p:cNvPr id="14" name="Picture 13">
            <a:extLst>
              <a:ext uri="{FF2B5EF4-FFF2-40B4-BE49-F238E27FC236}">
                <a16:creationId xmlns:a16="http://schemas.microsoft.com/office/drawing/2014/main" id="{9D0290F9-6F1C-0247-BC0E-FC76F2746D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5185" y="1471172"/>
            <a:ext cx="2145671" cy="3816435"/>
          </a:xfrm>
          <a:prstGeom prst="rect">
            <a:avLst/>
          </a:prstGeom>
          <a:ln>
            <a:solidFill>
              <a:schemeClr val="bg2"/>
            </a:solidFill>
          </a:ln>
        </p:spPr>
      </p:pic>
    </p:spTree>
    <p:extLst>
      <p:ext uri="{BB962C8B-B14F-4D97-AF65-F5344CB8AC3E}">
        <p14:creationId xmlns:p14="http://schemas.microsoft.com/office/powerpoint/2010/main" val="42185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B188872-91B4-49AE-A2A9-9C25FFFA4146}"/>
              </a:ext>
            </a:extLst>
          </p:cNvPr>
          <p:cNvSpPr txBox="1">
            <a:spLocks/>
          </p:cNvSpPr>
          <p:nvPr/>
        </p:nvSpPr>
        <p:spPr>
          <a:xfrm>
            <a:off x="1964436" y="990600"/>
            <a:ext cx="8229600" cy="609600"/>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US" dirty="0"/>
              <a:t>Email Alerts</a:t>
            </a:r>
          </a:p>
        </p:txBody>
      </p:sp>
      <p:pic>
        <p:nvPicPr>
          <p:cNvPr id="2" name="Picture 1">
            <a:extLst>
              <a:ext uri="{FF2B5EF4-FFF2-40B4-BE49-F238E27FC236}">
                <a16:creationId xmlns:a16="http://schemas.microsoft.com/office/drawing/2014/main" id="{7471A194-068F-4121-B235-3C4244954E71}"/>
              </a:ext>
            </a:extLst>
          </p:cNvPr>
          <p:cNvPicPr>
            <a:picLocks noChangeAspect="1"/>
          </p:cNvPicPr>
          <p:nvPr/>
        </p:nvPicPr>
        <p:blipFill rotWithShape="1">
          <a:blip r:embed="rId2"/>
          <a:srcRect l="1627" t="10120" r="28795" b="7277"/>
          <a:stretch/>
        </p:blipFill>
        <p:spPr>
          <a:xfrm>
            <a:off x="1870773" y="1600200"/>
            <a:ext cx="7149948" cy="4774656"/>
          </a:xfrm>
          <a:prstGeom prst="rect">
            <a:avLst/>
          </a:prstGeom>
        </p:spPr>
      </p:pic>
      <p:sp>
        <p:nvSpPr>
          <p:cNvPr id="6" name="Rectangle 5">
            <a:extLst>
              <a:ext uri="{FF2B5EF4-FFF2-40B4-BE49-F238E27FC236}">
                <a16:creationId xmlns:a16="http://schemas.microsoft.com/office/drawing/2014/main" id="{04BE5409-DBB1-4445-9E08-584D90AE6142}"/>
              </a:ext>
            </a:extLst>
          </p:cNvPr>
          <p:cNvSpPr/>
          <p:nvPr/>
        </p:nvSpPr>
        <p:spPr>
          <a:xfrm>
            <a:off x="9377740" y="1997839"/>
            <a:ext cx="1969633" cy="2862322"/>
          </a:xfrm>
          <a:prstGeom prst="rect">
            <a:avLst/>
          </a:prstGeom>
          <a:solidFill>
            <a:schemeClr val="bg1"/>
          </a:solidFill>
          <a:ln>
            <a:solidFill>
              <a:schemeClr val="accent2">
                <a:lumMod val="60000"/>
                <a:lumOff val="40000"/>
              </a:schemeClr>
            </a:solidFill>
          </a:ln>
        </p:spPr>
        <p:txBody>
          <a:bodyPr wrap="square">
            <a:spAutoFit/>
          </a:bodyPr>
          <a:lstStyle/>
          <a:p>
            <a:pPr marL="0" lvl="1" eaLnBrk="0" hangingPunct="0">
              <a:defRPr/>
            </a:pPr>
            <a:r>
              <a:rPr lang="en-US" spc="100" dirty="0">
                <a:solidFill>
                  <a:srgbClr val="345A8A"/>
                </a:solidFill>
                <a:cs typeface="Calibri" pitchFamily="34" charset="0"/>
              </a:rPr>
              <a:t>Use Cochrane assigned topics to create alerts to monitor when new Cochrane Systematic Reviews on that topic are published</a:t>
            </a:r>
          </a:p>
        </p:txBody>
      </p:sp>
      <p:sp>
        <p:nvSpPr>
          <p:cNvPr id="7" name="Rectangle: Rounded Corners 6">
            <a:extLst>
              <a:ext uri="{FF2B5EF4-FFF2-40B4-BE49-F238E27FC236}">
                <a16:creationId xmlns:a16="http://schemas.microsoft.com/office/drawing/2014/main" id="{6F358000-1705-4E8B-99A7-ABD5358CDC38}"/>
              </a:ext>
            </a:extLst>
          </p:cNvPr>
          <p:cNvSpPr/>
          <p:nvPr/>
        </p:nvSpPr>
        <p:spPr>
          <a:xfrm>
            <a:off x="7614566" y="2483479"/>
            <a:ext cx="1276046" cy="292772"/>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67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38" y="1317600"/>
            <a:ext cx="7561262" cy="632838"/>
          </a:xfrm>
        </p:spPr>
        <p:txBody>
          <a:bodyPr/>
          <a:lstStyle/>
          <a:p>
            <a:r>
              <a:rPr lang="en-US"/>
              <a:t>Agenda</a:t>
            </a:r>
          </a:p>
        </p:txBody>
      </p:sp>
      <p:sp>
        <p:nvSpPr>
          <p:cNvPr id="3" name="Content Placeholder 2"/>
          <p:cNvSpPr>
            <a:spLocks noGrp="1"/>
          </p:cNvSpPr>
          <p:nvPr>
            <p:ph idx="1"/>
          </p:nvPr>
        </p:nvSpPr>
        <p:spPr>
          <a:xfrm>
            <a:off x="1963738" y="2275200"/>
            <a:ext cx="7372622" cy="3909600"/>
          </a:xfrm>
        </p:spPr>
        <p:txBody>
          <a:bodyPr vert="horz" lIns="0" tIns="0" rIns="0" bIns="0" rtlCol="0" anchor="t">
            <a:noAutofit/>
          </a:bodyPr>
          <a:lstStyle/>
          <a:p>
            <a:pPr marL="457200" indent="-457200">
              <a:buFont typeface="Arial" panose="020B0604020202020204" pitchFamily="34" charset="0"/>
              <a:buChar char="•"/>
            </a:pPr>
            <a:r>
              <a:rPr lang="en-US" sz="2400" dirty="0"/>
              <a:t>What’s Cochrane?</a:t>
            </a:r>
          </a:p>
          <a:p>
            <a:pPr marL="457200" indent="-457200">
              <a:buFont typeface="Arial" panose="020B0604020202020204" pitchFamily="34" charset="0"/>
              <a:buChar char="•"/>
            </a:pPr>
            <a:r>
              <a:rPr lang="en-US" sz="2400" dirty="0"/>
              <a:t>What’s in the Cochrane Library?</a:t>
            </a:r>
            <a:endParaRPr lang="en-US" sz="2400" b="1" dirty="0"/>
          </a:p>
          <a:p>
            <a:pPr marL="457200" indent="-457200">
              <a:buFont typeface="Arial" panose="020B0604020202020204" pitchFamily="34" charset="0"/>
              <a:buChar char="•"/>
            </a:pPr>
            <a:r>
              <a:rPr lang="en-US" sz="2400" dirty="0">
                <a:solidFill>
                  <a:srgbClr val="002060"/>
                </a:solidFill>
              </a:rPr>
              <a:t>Key features</a:t>
            </a:r>
          </a:p>
          <a:p>
            <a:pPr marL="457200" indent="-457200">
              <a:buFont typeface="Arial" panose="020B0604020202020204" pitchFamily="34" charset="0"/>
              <a:buChar char="•"/>
            </a:pPr>
            <a:r>
              <a:rPr lang="en-US" sz="2400" dirty="0">
                <a:solidFill>
                  <a:srgbClr val="002060"/>
                </a:solidFill>
              </a:rPr>
              <a:t>Live demo: Cochrane Library</a:t>
            </a:r>
            <a:endParaRPr lang="en-US" sz="2400" dirty="0">
              <a:solidFill>
                <a:srgbClr val="002060"/>
              </a:solidFill>
              <a:ea typeface="Source Sans Pro"/>
            </a:endParaRPr>
          </a:p>
        </p:txBody>
      </p:sp>
    </p:spTree>
    <p:extLst>
      <p:ext uri="{BB962C8B-B14F-4D97-AF65-F5344CB8AC3E}">
        <p14:creationId xmlns:p14="http://schemas.microsoft.com/office/powerpoint/2010/main" val="3759240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B188872-91B4-49AE-A2A9-9C25FFFA4146}"/>
              </a:ext>
            </a:extLst>
          </p:cNvPr>
          <p:cNvSpPr txBox="1">
            <a:spLocks/>
          </p:cNvSpPr>
          <p:nvPr/>
        </p:nvSpPr>
        <p:spPr>
          <a:xfrm>
            <a:off x="1964436" y="990600"/>
            <a:ext cx="8229600" cy="609600"/>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US" dirty="0"/>
              <a:t>Email Alerts</a:t>
            </a:r>
          </a:p>
        </p:txBody>
      </p:sp>
      <p:sp>
        <p:nvSpPr>
          <p:cNvPr id="6" name="Rectangle 5">
            <a:extLst>
              <a:ext uri="{FF2B5EF4-FFF2-40B4-BE49-F238E27FC236}">
                <a16:creationId xmlns:a16="http://schemas.microsoft.com/office/drawing/2014/main" id="{04BE5409-DBB1-4445-9E08-584D90AE6142}"/>
              </a:ext>
            </a:extLst>
          </p:cNvPr>
          <p:cNvSpPr/>
          <p:nvPr/>
        </p:nvSpPr>
        <p:spPr>
          <a:xfrm>
            <a:off x="9377740" y="1997839"/>
            <a:ext cx="1632591" cy="1477328"/>
          </a:xfrm>
          <a:prstGeom prst="rect">
            <a:avLst/>
          </a:prstGeom>
          <a:solidFill>
            <a:schemeClr val="bg1"/>
          </a:solidFill>
          <a:ln>
            <a:solidFill>
              <a:schemeClr val="accent2">
                <a:lumMod val="60000"/>
                <a:lumOff val="40000"/>
              </a:schemeClr>
            </a:solidFill>
          </a:ln>
        </p:spPr>
        <p:txBody>
          <a:bodyPr wrap="square">
            <a:spAutoFit/>
          </a:bodyPr>
          <a:lstStyle/>
          <a:p>
            <a:pPr lvl="0" eaLnBrk="0" hangingPunct="0">
              <a:defRPr/>
            </a:pPr>
            <a:r>
              <a:rPr lang="en-US" spc="100" dirty="0">
                <a:solidFill>
                  <a:srgbClr val="345A8A"/>
                </a:solidFill>
                <a:cs typeface="Calibri" pitchFamily="34" charset="0"/>
              </a:rPr>
              <a:t>Select as many fields as needed by checking the boxes</a:t>
            </a:r>
          </a:p>
        </p:txBody>
      </p:sp>
      <p:pic>
        <p:nvPicPr>
          <p:cNvPr id="3" name="Picture 2">
            <a:extLst>
              <a:ext uri="{FF2B5EF4-FFF2-40B4-BE49-F238E27FC236}">
                <a16:creationId xmlns:a16="http://schemas.microsoft.com/office/drawing/2014/main" id="{827DFD40-EC5B-4957-ABD5-DFB2E1E9ECD5}"/>
              </a:ext>
            </a:extLst>
          </p:cNvPr>
          <p:cNvPicPr>
            <a:picLocks noChangeAspect="1"/>
          </p:cNvPicPr>
          <p:nvPr/>
        </p:nvPicPr>
        <p:blipFill rotWithShape="1">
          <a:blip r:embed="rId2"/>
          <a:srcRect t="10281" r="2410" b="7434"/>
          <a:stretch/>
        </p:blipFill>
        <p:spPr>
          <a:xfrm>
            <a:off x="394661" y="1821569"/>
            <a:ext cx="8819566" cy="4182918"/>
          </a:xfrm>
          <a:prstGeom prst="rect">
            <a:avLst/>
          </a:prstGeom>
        </p:spPr>
      </p:pic>
      <p:sp>
        <p:nvSpPr>
          <p:cNvPr id="7" name="Rectangle: Rounded Corners 6">
            <a:extLst>
              <a:ext uri="{FF2B5EF4-FFF2-40B4-BE49-F238E27FC236}">
                <a16:creationId xmlns:a16="http://schemas.microsoft.com/office/drawing/2014/main" id="{CA5D80D9-6627-408A-A350-BE89BE1211A0}"/>
              </a:ext>
            </a:extLst>
          </p:cNvPr>
          <p:cNvSpPr/>
          <p:nvPr/>
        </p:nvSpPr>
        <p:spPr>
          <a:xfrm>
            <a:off x="3596147" y="3089407"/>
            <a:ext cx="215689"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5F8B104-A686-4992-BB98-9D07CD1EE76D}"/>
              </a:ext>
            </a:extLst>
          </p:cNvPr>
          <p:cNvSpPr/>
          <p:nvPr/>
        </p:nvSpPr>
        <p:spPr>
          <a:xfrm>
            <a:off x="8157784" y="2241108"/>
            <a:ext cx="1056443" cy="203950"/>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3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B188872-91B4-49AE-A2A9-9C25FFFA4146}"/>
              </a:ext>
            </a:extLst>
          </p:cNvPr>
          <p:cNvSpPr txBox="1">
            <a:spLocks/>
          </p:cNvSpPr>
          <p:nvPr/>
        </p:nvSpPr>
        <p:spPr>
          <a:xfrm>
            <a:off x="1964436" y="990600"/>
            <a:ext cx="8229600" cy="609600"/>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US" dirty="0"/>
              <a:t>Email Alerts</a:t>
            </a:r>
          </a:p>
        </p:txBody>
      </p:sp>
      <p:sp>
        <p:nvSpPr>
          <p:cNvPr id="6" name="Rectangle 5">
            <a:extLst>
              <a:ext uri="{FF2B5EF4-FFF2-40B4-BE49-F238E27FC236}">
                <a16:creationId xmlns:a16="http://schemas.microsoft.com/office/drawing/2014/main" id="{04BE5409-DBB1-4445-9E08-584D90AE6142}"/>
              </a:ext>
            </a:extLst>
          </p:cNvPr>
          <p:cNvSpPr/>
          <p:nvPr/>
        </p:nvSpPr>
        <p:spPr>
          <a:xfrm>
            <a:off x="9143824" y="1956616"/>
            <a:ext cx="1632591" cy="1754326"/>
          </a:xfrm>
          <a:prstGeom prst="rect">
            <a:avLst/>
          </a:prstGeom>
          <a:solidFill>
            <a:schemeClr val="bg1"/>
          </a:solidFill>
          <a:ln>
            <a:solidFill>
              <a:schemeClr val="accent2">
                <a:lumMod val="60000"/>
                <a:lumOff val="40000"/>
              </a:schemeClr>
            </a:solidFill>
          </a:ln>
        </p:spPr>
        <p:txBody>
          <a:bodyPr wrap="square">
            <a:spAutoFit/>
          </a:bodyPr>
          <a:lstStyle/>
          <a:p>
            <a:pPr lvl="0" eaLnBrk="0" hangingPunct="0">
              <a:defRPr/>
            </a:pPr>
            <a:r>
              <a:rPr lang="en-US" spc="100" dirty="0">
                <a:solidFill>
                  <a:srgbClr val="345A8A"/>
                </a:solidFill>
                <a:cs typeface="Calibri" pitchFamily="34" charset="0"/>
              </a:rPr>
              <a:t>Ability to select topics and subtopics by clicking the arrow</a:t>
            </a:r>
          </a:p>
        </p:txBody>
      </p:sp>
      <p:pic>
        <p:nvPicPr>
          <p:cNvPr id="2" name="Picture 1">
            <a:extLst>
              <a:ext uri="{FF2B5EF4-FFF2-40B4-BE49-F238E27FC236}">
                <a16:creationId xmlns:a16="http://schemas.microsoft.com/office/drawing/2014/main" id="{B7DA8B7B-C55E-4828-9A44-F2B265068F06}"/>
              </a:ext>
            </a:extLst>
          </p:cNvPr>
          <p:cNvPicPr>
            <a:picLocks noChangeAspect="1"/>
          </p:cNvPicPr>
          <p:nvPr/>
        </p:nvPicPr>
        <p:blipFill rotWithShape="1">
          <a:blip r:embed="rId2"/>
          <a:srcRect l="813" t="9316" r="33404" b="5703"/>
          <a:stretch/>
        </p:blipFill>
        <p:spPr>
          <a:xfrm>
            <a:off x="1594037" y="1526868"/>
            <a:ext cx="6800589" cy="4941637"/>
          </a:xfrm>
          <a:prstGeom prst="rect">
            <a:avLst/>
          </a:prstGeom>
        </p:spPr>
      </p:pic>
      <p:sp>
        <p:nvSpPr>
          <p:cNvPr id="8" name="Rectangle: Rounded Corners 7">
            <a:extLst>
              <a:ext uri="{FF2B5EF4-FFF2-40B4-BE49-F238E27FC236}">
                <a16:creationId xmlns:a16="http://schemas.microsoft.com/office/drawing/2014/main" id="{90C960AA-6348-426C-856E-E0F68C61D0BF}"/>
              </a:ext>
            </a:extLst>
          </p:cNvPr>
          <p:cNvSpPr/>
          <p:nvPr/>
        </p:nvSpPr>
        <p:spPr>
          <a:xfrm>
            <a:off x="5358848" y="3122458"/>
            <a:ext cx="215688"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2F8C226-746D-45B1-A978-88A19853B1C0}"/>
              </a:ext>
            </a:extLst>
          </p:cNvPr>
          <p:cNvSpPr/>
          <p:nvPr/>
        </p:nvSpPr>
        <p:spPr>
          <a:xfrm>
            <a:off x="5358848" y="3608624"/>
            <a:ext cx="215688"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764166E-7D74-48BF-B1D1-C9E35463C7DE}"/>
              </a:ext>
            </a:extLst>
          </p:cNvPr>
          <p:cNvSpPr/>
          <p:nvPr/>
        </p:nvSpPr>
        <p:spPr>
          <a:xfrm>
            <a:off x="5358848" y="4094790"/>
            <a:ext cx="215688"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A7B9C9-B840-490B-B0BA-DC01C4EA0184}"/>
              </a:ext>
            </a:extLst>
          </p:cNvPr>
          <p:cNvSpPr/>
          <p:nvPr/>
        </p:nvSpPr>
        <p:spPr>
          <a:xfrm>
            <a:off x="7999267" y="2903003"/>
            <a:ext cx="215688" cy="204636"/>
          </a:xfrm>
          <a:prstGeom prst="roundRect">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FBC89-FB45-4316-AFA6-35F3911217A8}"/>
              </a:ext>
            </a:extLst>
          </p:cNvPr>
          <p:cNvPicPr>
            <a:picLocks noChangeAspect="1"/>
          </p:cNvPicPr>
          <p:nvPr/>
        </p:nvPicPr>
        <p:blipFill rotWithShape="1">
          <a:blip r:embed="rId3"/>
          <a:srcRect l="1334" t="30938" r="3222" b="6049"/>
          <a:stretch/>
        </p:blipFill>
        <p:spPr>
          <a:xfrm>
            <a:off x="2194561" y="1946485"/>
            <a:ext cx="7973823" cy="2961175"/>
          </a:xfrm>
          <a:prstGeom prst="rect">
            <a:avLst/>
          </a:prstGeom>
        </p:spPr>
      </p:pic>
      <p:sp>
        <p:nvSpPr>
          <p:cNvPr id="12290" name="Title 1"/>
          <p:cNvSpPr txBox="1">
            <a:spLocks/>
          </p:cNvSpPr>
          <p:nvPr/>
        </p:nvSpPr>
        <p:spPr bwMode="auto">
          <a:xfrm>
            <a:off x="1938783" y="1059642"/>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GB" sz="4400">
              <a:latin typeface="Calibri" pitchFamily="34" charset="0"/>
            </a:endParaRPr>
          </a:p>
        </p:txBody>
      </p:sp>
      <p:sp>
        <p:nvSpPr>
          <p:cNvPr id="7" name="Title 1"/>
          <p:cNvSpPr>
            <a:spLocks noGrp="1"/>
          </p:cNvSpPr>
          <p:nvPr>
            <p:ph type="title"/>
          </p:nvPr>
        </p:nvSpPr>
        <p:spPr>
          <a:xfrm>
            <a:off x="2045018" y="1066566"/>
            <a:ext cx="8622983" cy="632838"/>
          </a:xfrm>
        </p:spPr>
        <p:txBody>
          <a:bodyPr/>
          <a:lstStyle/>
          <a:p>
            <a:r>
              <a:rPr lang="en-GB" dirty="0"/>
              <a:t>Following Reviews</a:t>
            </a:r>
          </a:p>
        </p:txBody>
      </p:sp>
      <p:sp>
        <p:nvSpPr>
          <p:cNvPr id="11" name="Rectangle 10"/>
          <p:cNvSpPr/>
          <p:nvPr/>
        </p:nvSpPr>
        <p:spPr>
          <a:xfrm>
            <a:off x="4278888" y="5336693"/>
            <a:ext cx="3477237" cy="923330"/>
          </a:xfrm>
          <a:prstGeom prst="rect">
            <a:avLst/>
          </a:prstGeom>
          <a:solidFill>
            <a:schemeClr val="bg1"/>
          </a:solidFill>
          <a:ln>
            <a:solidFill>
              <a:schemeClr val="accent2">
                <a:lumMod val="60000"/>
                <a:lumOff val="40000"/>
              </a:schemeClr>
            </a:solidFill>
          </a:ln>
        </p:spPr>
        <p:txBody>
          <a:bodyPr wrap="square">
            <a:spAutoFit/>
          </a:bodyPr>
          <a:lstStyle/>
          <a:p>
            <a:pPr marL="0" lvl="1" eaLnBrk="0" hangingPunct="0">
              <a:defRPr/>
            </a:pPr>
            <a:r>
              <a:rPr lang="en-US" spc="100" dirty="0">
                <a:solidFill>
                  <a:srgbClr val="345A8A"/>
                </a:solidFill>
                <a:cs typeface="Calibri" pitchFamily="34" charset="0"/>
              </a:rPr>
              <a:t>Set up an alert to notify you when a specific systematic review is updated  </a:t>
            </a:r>
          </a:p>
        </p:txBody>
      </p:sp>
      <p:sp>
        <p:nvSpPr>
          <p:cNvPr id="12" name="Rectangle: Rounded Corners 11">
            <a:extLst>
              <a:ext uri="{FF2B5EF4-FFF2-40B4-BE49-F238E27FC236}">
                <a16:creationId xmlns:a16="http://schemas.microsoft.com/office/drawing/2014/main" id="{940F2EEB-E98F-4423-B6F1-6341CF952A4C}"/>
              </a:ext>
            </a:extLst>
          </p:cNvPr>
          <p:cNvSpPr/>
          <p:nvPr/>
        </p:nvSpPr>
        <p:spPr>
          <a:xfrm>
            <a:off x="9408161" y="2976881"/>
            <a:ext cx="760223" cy="528319"/>
          </a:xfrm>
          <a:prstGeom prst="roundRect">
            <a:avLst>
              <a:gd name="adj" fmla="val 16667"/>
            </a:avLst>
          </a:prstGeom>
          <a:solidFill>
            <a:schemeClr val="accent2">
              <a:alpha val="1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87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circle(in)">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1880606" y="3112581"/>
            <a:ext cx="8199828" cy="632838"/>
          </a:xfrm>
        </p:spPr>
        <p:txBody>
          <a:bodyPr/>
          <a:lstStyle/>
          <a:p>
            <a:r>
              <a:rPr lang="en-US" dirty="0"/>
              <a:t>Using the Cochrane Library: Live Demo</a:t>
            </a:r>
          </a:p>
        </p:txBody>
      </p:sp>
    </p:spTree>
    <p:extLst>
      <p:ext uri="{BB962C8B-B14F-4D97-AF65-F5344CB8AC3E}">
        <p14:creationId xmlns:p14="http://schemas.microsoft.com/office/powerpoint/2010/main" val="2828675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1798173" y="1728878"/>
            <a:ext cx="8160000" cy="632838"/>
          </a:xfrm>
        </p:spPr>
        <p:txBody>
          <a:bodyPr/>
          <a:lstStyle/>
          <a:p>
            <a:r>
              <a:rPr lang="en-US" dirty="0"/>
              <a:t>Summary: Search</a:t>
            </a:r>
          </a:p>
        </p:txBody>
      </p:sp>
      <p:sp>
        <p:nvSpPr>
          <p:cNvPr id="3" name="Content Placeholder 2">
            <a:extLst>
              <a:ext uri="{FF2B5EF4-FFF2-40B4-BE49-F238E27FC236}">
                <a16:creationId xmlns:a16="http://schemas.microsoft.com/office/drawing/2014/main" id="{06E018B6-834D-CB4C-A424-262D2AEB6D99}"/>
              </a:ext>
            </a:extLst>
          </p:cNvPr>
          <p:cNvSpPr>
            <a:spLocks noGrp="1"/>
          </p:cNvSpPr>
          <p:nvPr>
            <p:ph idx="1"/>
          </p:nvPr>
        </p:nvSpPr>
        <p:spPr>
          <a:xfrm>
            <a:off x="1953701" y="2924944"/>
            <a:ext cx="3340174" cy="2233920"/>
          </a:xfrm>
        </p:spPr>
        <p:txBody>
          <a:bodyPr/>
          <a:lstStyle/>
          <a:p>
            <a:r>
              <a:rPr lang="en-US" sz="2800" dirty="0"/>
              <a:t>Browse options for Cochrane Reviews</a:t>
            </a:r>
          </a:p>
          <a:p>
            <a:pPr marL="457200" indent="-457200">
              <a:buFont typeface="Arial" panose="020B0604020202020204" pitchFamily="34" charset="0"/>
              <a:buChar char="•"/>
            </a:pPr>
            <a:r>
              <a:rPr lang="en-US" sz="2800" dirty="0"/>
              <a:t>By Topic</a:t>
            </a:r>
          </a:p>
          <a:p>
            <a:pPr marL="457200" indent="-457200">
              <a:buFont typeface="Arial" panose="020B0604020202020204" pitchFamily="34" charset="0"/>
              <a:buChar char="•"/>
            </a:pPr>
            <a:r>
              <a:rPr lang="en-US" sz="2800" dirty="0"/>
              <a:t>By Cochrane Review Group</a:t>
            </a:r>
          </a:p>
        </p:txBody>
      </p:sp>
      <p:sp>
        <p:nvSpPr>
          <p:cNvPr id="4" name="Content Placeholder 2">
            <a:extLst>
              <a:ext uri="{FF2B5EF4-FFF2-40B4-BE49-F238E27FC236}">
                <a16:creationId xmlns:a16="http://schemas.microsoft.com/office/drawing/2014/main" id="{4AB0FC92-E686-4939-82B2-C58DF6B2243F}"/>
              </a:ext>
            </a:extLst>
          </p:cNvPr>
          <p:cNvSpPr txBox="1">
            <a:spLocks/>
          </p:cNvSpPr>
          <p:nvPr/>
        </p:nvSpPr>
        <p:spPr>
          <a:xfrm>
            <a:off x="5663952" y="2996952"/>
            <a:ext cx="4752528" cy="39096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Search Options</a:t>
            </a:r>
          </a:p>
          <a:p>
            <a:pPr marL="457200" indent="-457200">
              <a:buFont typeface="Arial" pitchFamily="34" charset="0"/>
              <a:buChar char="•"/>
            </a:pPr>
            <a:r>
              <a:rPr lang="en-US" sz="2800" dirty="0"/>
              <a:t>Basic Search on Homepage</a:t>
            </a:r>
          </a:p>
          <a:p>
            <a:pPr marL="457200" indent="-457200">
              <a:buFont typeface="Arial" pitchFamily="34" charset="0"/>
              <a:buChar char="•"/>
            </a:pPr>
            <a:r>
              <a:rPr lang="en-US" sz="2800" dirty="0"/>
              <a:t>Search Tab</a:t>
            </a:r>
          </a:p>
          <a:p>
            <a:pPr marL="457200" indent="-457200">
              <a:buFont typeface="Arial" pitchFamily="34" charset="0"/>
              <a:buChar char="•"/>
            </a:pPr>
            <a:r>
              <a:rPr lang="en-US" sz="2800" dirty="0" err="1"/>
              <a:t>MeSH</a:t>
            </a:r>
            <a:endParaRPr lang="en-US" sz="2800" dirty="0"/>
          </a:p>
          <a:p>
            <a:pPr marL="457200" indent="-457200">
              <a:buFont typeface="Arial" pitchFamily="34" charset="0"/>
              <a:buChar char="•"/>
            </a:pPr>
            <a:r>
              <a:rPr lang="en-US" sz="2800" dirty="0"/>
              <a:t>Search Manager</a:t>
            </a:r>
          </a:p>
          <a:p>
            <a:pPr marL="457200" indent="-457200">
              <a:buFont typeface="Arial" pitchFamily="34" charset="0"/>
              <a:buChar char="•"/>
            </a:pPr>
            <a:r>
              <a:rPr lang="en-US" sz="2800" dirty="0"/>
              <a:t>PICO</a:t>
            </a:r>
          </a:p>
          <a:p>
            <a:pPr marL="457200" indent="-457200">
              <a:buFont typeface="Arial" pitchFamily="34" charset="0"/>
              <a:buChar char="•"/>
            </a:pPr>
            <a:endParaRPr lang="en-US" sz="2800" dirty="0"/>
          </a:p>
        </p:txBody>
      </p:sp>
      <p:sp>
        <p:nvSpPr>
          <p:cNvPr id="5" name="Content Placeholder 2">
            <a:extLst>
              <a:ext uri="{FF2B5EF4-FFF2-40B4-BE49-F238E27FC236}">
                <a16:creationId xmlns:a16="http://schemas.microsoft.com/office/drawing/2014/main" id="{37A37992-9F66-48EF-B8CC-97A9AEBC0A4E}"/>
              </a:ext>
            </a:extLst>
          </p:cNvPr>
          <p:cNvSpPr txBox="1">
            <a:spLocks/>
          </p:cNvSpPr>
          <p:nvPr/>
        </p:nvSpPr>
        <p:spPr>
          <a:xfrm>
            <a:off x="1968013" y="1950438"/>
            <a:ext cx="7544444" cy="552896"/>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3509115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C880-6192-4DAA-BE1D-877B470FDD38}"/>
              </a:ext>
            </a:extLst>
          </p:cNvPr>
          <p:cNvSpPr>
            <a:spLocks noGrp="1"/>
          </p:cNvSpPr>
          <p:nvPr>
            <p:ph type="title"/>
          </p:nvPr>
        </p:nvSpPr>
        <p:spPr/>
        <p:txBody>
          <a:bodyPr/>
          <a:lstStyle/>
          <a:p>
            <a:r>
              <a:rPr lang="en-US"/>
              <a:t>Cochrane Library Homepage</a:t>
            </a:r>
          </a:p>
        </p:txBody>
      </p:sp>
      <p:pic>
        <p:nvPicPr>
          <p:cNvPr id="4" name="Content Placeholder 3">
            <a:extLst>
              <a:ext uri="{FF2B5EF4-FFF2-40B4-BE49-F238E27FC236}">
                <a16:creationId xmlns:a16="http://schemas.microsoft.com/office/drawing/2014/main" id="{B891C2E7-2DCB-47AF-96E3-835FC0EC60CB}"/>
              </a:ext>
            </a:extLst>
          </p:cNvPr>
          <p:cNvPicPr>
            <a:picLocks noGrp="1" noChangeAspect="1"/>
          </p:cNvPicPr>
          <p:nvPr>
            <p:ph idx="1"/>
          </p:nvPr>
        </p:nvPicPr>
        <p:blipFill>
          <a:blip r:embed="rId3"/>
          <a:stretch>
            <a:fillRect/>
          </a:stretch>
        </p:blipFill>
        <p:spPr>
          <a:xfrm>
            <a:off x="1963739" y="2066525"/>
            <a:ext cx="6844053" cy="4206240"/>
          </a:xfrm>
          <a:prstGeom prst="rect">
            <a:avLst/>
          </a:prstGeom>
        </p:spPr>
      </p:pic>
    </p:spTree>
    <p:extLst>
      <p:ext uri="{BB962C8B-B14F-4D97-AF65-F5344CB8AC3E}">
        <p14:creationId xmlns:p14="http://schemas.microsoft.com/office/powerpoint/2010/main" val="225190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01A26-288D-4812-9836-EB48E81018D3}"/>
              </a:ext>
            </a:extLst>
          </p:cNvPr>
          <p:cNvPicPr>
            <a:picLocks noChangeAspect="1"/>
          </p:cNvPicPr>
          <p:nvPr/>
        </p:nvPicPr>
        <p:blipFill>
          <a:blip r:embed="rId3"/>
          <a:stretch>
            <a:fillRect/>
          </a:stretch>
        </p:blipFill>
        <p:spPr>
          <a:xfrm>
            <a:off x="2139907" y="2251852"/>
            <a:ext cx="5303520" cy="3609411"/>
          </a:xfrm>
          <a:prstGeom prst="rect">
            <a:avLst/>
          </a:prstGeom>
        </p:spPr>
      </p:pic>
      <p:sp>
        <p:nvSpPr>
          <p:cNvPr id="2" name="Title 1"/>
          <p:cNvSpPr>
            <a:spLocks noGrp="1"/>
          </p:cNvSpPr>
          <p:nvPr>
            <p:ph type="title"/>
          </p:nvPr>
        </p:nvSpPr>
        <p:spPr/>
        <p:txBody>
          <a:bodyPr/>
          <a:lstStyle/>
          <a:p>
            <a:r>
              <a:rPr lang="en-GB" dirty="0"/>
              <a:t>Getting </a:t>
            </a:r>
            <a:r>
              <a:rPr lang="en-GB" dirty="0">
                <a:solidFill>
                  <a:srgbClr val="962D91"/>
                </a:solidFill>
              </a:rPr>
              <a:t>help</a:t>
            </a:r>
          </a:p>
        </p:txBody>
      </p:sp>
      <p:sp>
        <p:nvSpPr>
          <p:cNvPr id="5" name="Rectangle 4"/>
          <p:cNvSpPr/>
          <p:nvPr/>
        </p:nvSpPr>
        <p:spPr>
          <a:xfrm>
            <a:off x="5139655" y="2583809"/>
            <a:ext cx="444616" cy="251670"/>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487EADD-06C0-4388-9A95-FCB0F36F4F24}"/>
              </a:ext>
            </a:extLst>
          </p:cNvPr>
          <p:cNvPicPr>
            <a:picLocks noChangeAspect="1"/>
          </p:cNvPicPr>
          <p:nvPr/>
        </p:nvPicPr>
        <p:blipFill rotWithShape="1">
          <a:blip r:embed="rId4"/>
          <a:srcRect l="1221"/>
          <a:stretch/>
        </p:blipFill>
        <p:spPr>
          <a:xfrm>
            <a:off x="8089951" y="2251852"/>
            <a:ext cx="2560320" cy="2871089"/>
          </a:xfrm>
          <a:prstGeom prst="rect">
            <a:avLst/>
          </a:prstGeom>
        </p:spPr>
      </p:pic>
    </p:spTree>
    <p:extLst>
      <p:ext uri="{BB962C8B-B14F-4D97-AF65-F5344CB8AC3E}">
        <p14:creationId xmlns:p14="http://schemas.microsoft.com/office/powerpoint/2010/main" val="11598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0BDE1F-377A-4DFA-9DF7-4A493A59CAFC}"/>
              </a:ext>
            </a:extLst>
          </p:cNvPr>
          <p:cNvPicPr>
            <a:picLocks noChangeAspect="1"/>
          </p:cNvPicPr>
          <p:nvPr/>
        </p:nvPicPr>
        <p:blipFill rotWithShape="1">
          <a:blip r:embed="rId2"/>
          <a:srcRect l="35605" t="8922" r="36061" b="6767"/>
          <a:stretch/>
        </p:blipFill>
        <p:spPr>
          <a:xfrm>
            <a:off x="2327563" y="1159726"/>
            <a:ext cx="4128655" cy="6910528"/>
          </a:xfrm>
          <a:prstGeom prst="rect">
            <a:avLst/>
          </a:prstGeom>
        </p:spPr>
      </p:pic>
      <p:pic>
        <p:nvPicPr>
          <p:cNvPr id="3" name="Picture 2">
            <a:extLst>
              <a:ext uri="{FF2B5EF4-FFF2-40B4-BE49-F238E27FC236}">
                <a16:creationId xmlns:a16="http://schemas.microsoft.com/office/drawing/2014/main" id="{54D765FA-B7AC-4C34-A709-EDF47ED50477}"/>
              </a:ext>
            </a:extLst>
          </p:cNvPr>
          <p:cNvPicPr>
            <a:picLocks noChangeAspect="1"/>
          </p:cNvPicPr>
          <p:nvPr/>
        </p:nvPicPr>
        <p:blipFill rotWithShape="1">
          <a:blip r:embed="rId3"/>
          <a:srcRect l="2576" t="14041" r="4242" b="61717"/>
          <a:stretch/>
        </p:blipFill>
        <p:spPr>
          <a:xfrm>
            <a:off x="2078182" y="1159727"/>
            <a:ext cx="5735782" cy="839383"/>
          </a:xfrm>
          <a:prstGeom prst="rect">
            <a:avLst/>
          </a:prstGeom>
        </p:spPr>
      </p:pic>
      <p:sp>
        <p:nvSpPr>
          <p:cNvPr id="4" name="Rectangle 3">
            <a:extLst>
              <a:ext uri="{FF2B5EF4-FFF2-40B4-BE49-F238E27FC236}">
                <a16:creationId xmlns:a16="http://schemas.microsoft.com/office/drawing/2014/main" id="{48D423E9-832C-4A6F-B060-625895C369B9}"/>
              </a:ext>
            </a:extLst>
          </p:cNvPr>
          <p:cNvSpPr/>
          <p:nvPr/>
        </p:nvSpPr>
        <p:spPr>
          <a:xfrm>
            <a:off x="7546872" y="2378543"/>
            <a:ext cx="3745418" cy="4278094"/>
          </a:xfrm>
          <a:prstGeom prst="rect">
            <a:avLst/>
          </a:prstGeom>
          <a:ln>
            <a:noFill/>
          </a:ln>
        </p:spPr>
        <p:txBody>
          <a:bodyPr wrap="square">
            <a:spAutoFit/>
          </a:bodyPr>
          <a:lstStyle/>
          <a:p>
            <a:r>
              <a:rPr lang="en-US" sz="3200" b="1" dirty="0">
                <a:solidFill>
                  <a:srgbClr val="962D91"/>
                </a:solidFill>
                <a:latin typeface="+mj-lt"/>
              </a:rPr>
              <a:t>Training hub</a:t>
            </a:r>
          </a:p>
          <a:p>
            <a:endParaRPr lang="en-US" sz="2400" dirty="0">
              <a:solidFill>
                <a:schemeClr val="tx2"/>
              </a:solidFill>
              <a:latin typeface="+mj-lt"/>
            </a:endParaRPr>
          </a:p>
          <a:p>
            <a:r>
              <a:rPr lang="en-US" sz="2400" dirty="0">
                <a:solidFill>
                  <a:schemeClr val="tx2"/>
                </a:solidFill>
                <a:latin typeface="+mj-lt"/>
              </a:rPr>
              <a:t>Search guides, live webinars, training videos, and more are available from the “Help” menu on the Cochrane Library homepage.</a:t>
            </a:r>
          </a:p>
          <a:p>
            <a:endParaRPr lang="en-US" sz="2400" dirty="0">
              <a:solidFill>
                <a:schemeClr val="tx2"/>
              </a:solidFill>
              <a:latin typeface="+mj-lt"/>
            </a:endParaRPr>
          </a:p>
          <a:p>
            <a:r>
              <a:rPr lang="en-US" sz="2400" dirty="0">
                <a:solidFill>
                  <a:schemeClr val="tx2"/>
                </a:solidFill>
                <a:latin typeface="+mj-lt"/>
              </a:rPr>
              <a:t>Register to more webinars here.</a:t>
            </a:r>
          </a:p>
        </p:txBody>
      </p:sp>
    </p:spTree>
    <p:extLst>
      <p:ext uri="{BB962C8B-B14F-4D97-AF65-F5344CB8AC3E}">
        <p14:creationId xmlns:p14="http://schemas.microsoft.com/office/powerpoint/2010/main" val="320433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1100978" y="5566272"/>
            <a:ext cx="6624022" cy="632838"/>
          </a:xfrm>
        </p:spPr>
        <p:txBody>
          <a:bodyPr/>
          <a:lstStyle/>
          <a:p>
            <a:r>
              <a:rPr lang="en-US" sz="3200" dirty="0"/>
              <a:t>Thank you for listening! Questions?</a:t>
            </a:r>
            <a:br>
              <a:rPr lang="en-US" sz="3200" dirty="0"/>
            </a:br>
            <a:br>
              <a:rPr lang="en-US" sz="3200" dirty="0"/>
            </a:br>
            <a:r>
              <a:rPr lang="en-US" sz="2800" dirty="0"/>
              <a:t>Barbara Jo Taylor</a:t>
            </a:r>
            <a:br>
              <a:rPr lang="en-US" sz="2800" dirty="0"/>
            </a:br>
            <a:r>
              <a:rPr lang="en-GB" sz="2800" dirty="0">
                <a:solidFill>
                  <a:srgbClr val="002060"/>
                </a:solidFill>
              </a:rPr>
              <a:t>btaylor@wiley.com </a:t>
            </a:r>
            <a:br>
              <a:rPr lang="en-GB" sz="3200" dirty="0"/>
            </a:br>
            <a:br>
              <a:rPr lang="en-US" sz="3200" dirty="0"/>
            </a:br>
            <a:r>
              <a:rPr lang="en-GB" sz="2800" dirty="0"/>
              <a:t>Ale Barciela </a:t>
            </a:r>
            <a:br>
              <a:rPr lang="en-GB" sz="2800" dirty="0"/>
            </a:br>
            <a:r>
              <a:rPr lang="en-GB" sz="2800" dirty="0">
                <a:solidFill>
                  <a:srgbClr val="002060"/>
                </a:solidFill>
              </a:rPr>
              <a:t>abarciela@wiley.com </a:t>
            </a:r>
            <a:br>
              <a:rPr lang="en-GB" sz="2800" dirty="0"/>
            </a:br>
            <a:br>
              <a:rPr lang="en-US" sz="2800" dirty="0"/>
            </a:br>
            <a:endParaRPr lang="en-US" dirty="0"/>
          </a:p>
        </p:txBody>
      </p:sp>
    </p:spTree>
    <p:extLst>
      <p:ext uri="{BB962C8B-B14F-4D97-AF65-F5344CB8AC3E}">
        <p14:creationId xmlns:p14="http://schemas.microsoft.com/office/powerpoint/2010/main" val="246099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ACE2-7957-438D-8E1E-8B4E30F7318D}"/>
              </a:ext>
            </a:extLst>
          </p:cNvPr>
          <p:cNvSpPr>
            <a:spLocks noGrp="1"/>
          </p:cNvSpPr>
          <p:nvPr>
            <p:ph type="title"/>
          </p:nvPr>
        </p:nvSpPr>
        <p:spPr>
          <a:xfrm>
            <a:off x="1963736" y="1200642"/>
            <a:ext cx="6120000" cy="632838"/>
          </a:xfrm>
        </p:spPr>
        <p:txBody>
          <a:bodyPr/>
          <a:lstStyle/>
          <a:p>
            <a:r>
              <a:rPr lang="en-GB" dirty="0"/>
              <a:t>What is Cochrane?</a:t>
            </a:r>
          </a:p>
        </p:txBody>
      </p:sp>
      <p:sp>
        <p:nvSpPr>
          <p:cNvPr id="3" name="Content Placeholder 2">
            <a:extLst>
              <a:ext uri="{FF2B5EF4-FFF2-40B4-BE49-F238E27FC236}">
                <a16:creationId xmlns:a16="http://schemas.microsoft.com/office/drawing/2014/main" id="{CF560F34-8A8F-4AB7-ABCD-9709CB6B7496}"/>
              </a:ext>
            </a:extLst>
          </p:cNvPr>
          <p:cNvSpPr>
            <a:spLocks noGrp="1"/>
          </p:cNvSpPr>
          <p:nvPr>
            <p:ph idx="1"/>
          </p:nvPr>
        </p:nvSpPr>
        <p:spPr>
          <a:xfrm>
            <a:off x="1963737" y="2083814"/>
            <a:ext cx="8395919" cy="3909600"/>
          </a:xfrm>
        </p:spPr>
        <p:txBody>
          <a:bodyPr/>
          <a:lstStyle/>
          <a:p>
            <a:pPr marL="342900" indent="-342900">
              <a:buFont typeface="Arial" panose="020B0604020202020204" pitchFamily="34" charset="0"/>
              <a:buChar char="•"/>
            </a:pPr>
            <a:r>
              <a:rPr lang="en-GB" sz="2800" b="1" dirty="0"/>
              <a:t>An international collaboration of over 50,000 </a:t>
            </a:r>
            <a:r>
              <a:rPr lang="en-GB" sz="2800" dirty="0"/>
              <a:t>researchers, health professionals, patients, carers, and </a:t>
            </a:r>
            <a:r>
              <a:rPr lang="en-GB" sz="2800" b="1" dirty="0"/>
              <a:t>people passionate about improving health outcomes </a:t>
            </a:r>
            <a:r>
              <a:rPr lang="en-GB" sz="2800" dirty="0"/>
              <a:t>for everyone, everywhere</a:t>
            </a:r>
          </a:p>
          <a:p>
            <a:pPr marL="342900" indent="-342900">
              <a:buFont typeface="Arial" panose="020B0604020202020204" pitchFamily="34" charset="0"/>
              <a:buChar char="•"/>
            </a:pPr>
            <a:r>
              <a:rPr lang="en-GB" sz="2800" dirty="0"/>
              <a:t>Their overall </a:t>
            </a:r>
            <a:r>
              <a:rPr lang="en-GB" sz="2800" b="1" dirty="0"/>
              <a:t>objective is to ensure that the treatments used every day </a:t>
            </a:r>
            <a:r>
              <a:rPr lang="en-GB" sz="2800" dirty="0"/>
              <a:t>around the world, are </a:t>
            </a:r>
            <a:r>
              <a:rPr lang="en-GB" sz="2800" b="1" dirty="0"/>
              <a:t>based on the best possible knowledge</a:t>
            </a:r>
            <a:r>
              <a:rPr lang="en-GB" sz="2800" dirty="0"/>
              <a:t>, which is independently assessed and quality checked</a:t>
            </a:r>
          </a:p>
          <a:p>
            <a:pPr marL="342900" indent="-342900">
              <a:buFont typeface="Arial" panose="020B0604020202020204" pitchFamily="34" charset="0"/>
              <a:buChar char="•"/>
            </a:pPr>
            <a:r>
              <a:rPr lang="en-GB" sz="2800" dirty="0"/>
              <a:t>They have been </a:t>
            </a:r>
            <a:r>
              <a:rPr lang="en-GB" sz="2800" b="1" dirty="0"/>
              <a:t>doing this for 25 years</a:t>
            </a:r>
          </a:p>
        </p:txBody>
      </p:sp>
    </p:spTree>
    <p:extLst>
      <p:ext uri="{BB962C8B-B14F-4D97-AF65-F5344CB8AC3E}">
        <p14:creationId xmlns:p14="http://schemas.microsoft.com/office/powerpoint/2010/main" val="336666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148F-5016-47B8-B612-12FFF2EA9A23}"/>
              </a:ext>
            </a:extLst>
          </p:cNvPr>
          <p:cNvSpPr>
            <a:spLocks noGrp="1"/>
          </p:cNvSpPr>
          <p:nvPr>
            <p:ph type="title"/>
          </p:nvPr>
        </p:nvSpPr>
        <p:spPr/>
        <p:txBody>
          <a:bodyPr/>
          <a:lstStyle/>
          <a:p>
            <a:r>
              <a:rPr lang="en-GB" dirty="0"/>
              <a:t>What is the Cochrane Library?</a:t>
            </a:r>
          </a:p>
        </p:txBody>
      </p:sp>
      <p:sp>
        <p:nvSpPr>
          <p:cNvPr id="3" name="Content Placeholder 2">
            <a:extLst>
              <a:ext uri="{FF2B5EF4-FFF2-40B4-BE49-F238E27FC236}">
                <a16:creationId xmlns:a16="http://schemas.microsoft.com/office/drawing/2014/main" id="{D4652FD4-A134-4B12-8581-A83E2B0C309B}"/>
              </a:ext>
            </a:extLst>
          </p:cNvPr>
          <p:cNvSpPr>
            <a:spLocks noGrp="1"/>
          </p:cNvSpPr>
          <p:nvPr>
            <p:ph idx="1"/>
          </p:nvPr>
        </p:nvSpPr>
        <p:spPr>
          <a:xfrm>
            <a:off x="2095132" y="2264048"/>
            <a:ext cx="8216029" cy="3909600"/>
          </a:xfrm>
        </p:spPr>
        <p:txBody>
          <a:bodyPr/>
          <a:lstStyle/>
          <a:p>
            <a:pPr algn="ctr"/>
            <a:r>
              <a:rPr lang="en-GB" sz="4400" dirty="0"/>
              <a:t>A </a:t>
            </a:r>
            <a:r>
              <a:rPr lang="en-GB" sz="4400" b="1" dirty="0"/>
              <a:t>collection of databases </a:t>
            </a:r>
            <a:r>
              <a:rPr lang="en-GB" sz="4400" dirty="0"/>
              <a:t>that contain different types of </a:t>
            </a:r>
            <a:r>
              <a:rPr lang="en-GB" sz="4400" b="1" dirty="0"/>
              <a:t>high-quality, independent evidence </a:t>
            </a:r>
            <a:r>
              <a:rPr lang="en-GB" sz="4400" dirty="0"/>
              <a:t>to </a:t>
            </a:r>
            <a:r>
              <a:rPr lang="en-GB" sz="4400" b="1" dirty="0"/>
              <a:t>inform healthcare decision-making</a:t>
            </a:r>
          </a:p>
        </p:txBody>
      </p:sp>
    </p:spTree>
    <p:extLst>
      <p:ext uri="{BB962C8B-B14F-4D97-AF65-F5344CB8AC3E}">
        <p14:creationId xmlns:p14="http://schemas.microsoft.com/office/powerpoint/2010/main" val="388848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2602448" y="3004733"/>
            <a:ext cx="6624022" cy="632838"/>
          </a:xfrm>
        </p:spPr>
        <p:txBody>
          <a:bodyPr/>
          <a:lstStyle/>
          <a:p>
            <a:r>
              <a:rPr lang="en-US" dirty="0"/>
              <a:t>What’s in the Cochrane Library?</a:t>
            </a:r>
          </a:p>
        </p:txBody>
      </p:sp>
    </p:spTree>
    <p:extLst>
      <p:ext uri="{BB962C8B-B14F-4D97-AF65-F5344CB8AC3E}">
        <p14:creationId xmlns:p14="http://schemas.microsoft.com/office/powerpoint/2010/main" val="167868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1810838" y="1108923"/>
            <a:ext cx="6624022" cy="632838"/>
          </a:xfrm>
        </p:spPr>
        <p:txBody>
          <a:bodyPr/>
          <a:lstStyle/>
          <a:p>
            <a:r>
              <a:rPr lang="en-US"/>
              <a:t>What’s in the Cochrane Library</a:t>
            </a:r>
          </a:p>
        </p:txBody>
      </p:sp>
      <p:sp>
        <p:nvSpPr>
          <p:cNvPr id="3" name="Content Placeholder 2">
            <a:extLst>
              <a:ext uri="{FF2B5EF4-FFF2-40B4-BE49-F238E27FC236}">
                <a16:creationId xmlns:a16="http://schemas.microsoft.com/office/drawing/2014/main" id="{06E018B6-834D-CB4C-A424-262D2AEB6D99}"/>
              </a:ext>
            </a:extLst>
          </p:cNvPr>
          <p:cNvSpPr>
            <a:spLocks noGrp="1"/>
          </p:cNvSpPr>
          <p:nvPr>
            <p:ph idx="1"/>
          </p:nvPr>
        </p:nvSpPr>
        <p:spPr>
          <a:xfrm>
            <a:off x="1810838" y="1764891"/>
            <a:ext cx="7516638" cy="3477552"/>
          </a:xfrm>
        </p:spPr>
        <p:txBody>
          <a:bodyPr vert="horz" lIns="0" tIns="0" rIns="0" bIns="0" rtlCol="0" anchor="t">
            <a:noAutofit/>
          </a:bodyPr>
          <a:lstStyle/>
          <a:p>
            <a:pPr marL="457200" indent="-457200">
              <a:buFont typeface="Arial" panose="020B0604020202020204" pitchFamily="34" charset="0"/>
              <a:buChar char="•"/>
            </a:pPr>
            <a:r>
              <a:rPr lang="en-US" sz="2400" dirty="0"/>
              <a:t>Cochrane Database of Systematic  Reviews</a:t>
            </a:r>
          </a:p>
          <a:p>
            <a:pPr marL="845820" lvl="2" indent="-457200"/>
            <a:r>
              <a:rPr lang="en-US" sz="2400" dirty="0"/>
              <a:t>+ 8200  Reviews </a:t>
            </a:r>
            <a:endParaRPr lang="en-US" sz="2400" dirty="0">
              <a:ea typeface="Source Sans Pro"/>
            </a:endParaRPr>
          </a:p>
          <a:p>
            <a:pPr marL="845820" lvl="2" indent="-457200"/>
            <a:r>
              <a:rPr lang="en-US" sz="2400" dirty="0"/>
              <a:t>+ 2400  Protocols </a:t>
            </a:r>
            <a:endParaRPr lang="en-US" sz="2400" dirty="0">
              <a:ea typeface="Source Sans Pro"/>
            </a:endParaRPr>
          </a:p>
          <a:p>
            <a:pPr marL="457200" indent="-457200">
              <a:buFont typeface="Arial" panose="020B0604020202020204" pitchFamily="34" charset="0"/>
              <a:buChar char="•"/>
            </a:pPr>
            <a:r>
              <a:rPr lang="en-US" sz="2400" dirty="0"/>
              <a:t>Central Register of Controlled Trials (CENTRAL)</a:t>
            </a:r>
          </a:p>
          <a:p>
            <a:pPr marL="845820" lvl="2" indent="-457200"/>
            <a:r>
              <a:rPr lang="en-US" sz="2400" dirty="0"/>
              <a:t>+ 1.7 million articles</a:t>
            </a:r>
            <a:endParaRPr lang="en-US" sz="2400" dirty="0">
              <a:ea typeface="Source Sans Pro"/>
            </a:endParaRPr>
          </a:p>
          <a:p>
            <a:pPr marL="457200" indent="-457200">
              <a:buFont typeface="Arial" panose="020B0604020202020204" pitchFamily="34" charset="0"/>
              <a:buChar char="•"/>
            </a:pPr>
            <a:r>
              <a:rPr lang="en-US" sz="2400" dirty="0"/>
              <a:t>Cochrane Clinical Answers (+2800)</a:t>
            </a:r>
          </a:p>
          <a:p>
            <a:pPr marL="457200" indent="-457200">
              <a:buFont typeface="Arial" panose="020B0604020202020204" pitchFamily="34" charset="0"/>
              <a:buChar char="•"/>
            </a:pPr>
            <a:r>
              <a:rPr lang="en-US" sz="2400" dirty="0"/>
              <a:t>Systematic  Reviews from </a:t>
            </a:r>
            <a:r>
              <a:rPr lang="en-US" sz="2400" dirty="0" err="1"/>
              <a:t>Epistemonikos</a:t>
            </a:r>
            <a:r>
              <a:rPr lang="en-US" sz="2400" dirty="0"/>
              <a:t> (+350000)</a:t>
            </a:r>
            <a:endParaRPr lang="en-US" sz="2400" dirty="0">
              <a:ea typeface="Source Sans Pro"/>
            </a:endParaRPr>
          </a:p>
          <a:p>
            <a:pPr marL="457200" indent="-457200">
              <a:buFont typeface="Arial" panose="020B0604020202020204" pitchFamily="34" charset="0"/>
              <a:buChar char="•"/>
            </a:pPr>
            <a:r>
              <a:rPr lang="en-US" sz="2400" dirty="0"/>
              <a:t>Editorials (+130)</a:t>
            </a:r>
            <a:endParaRPr lang="en-US" dirty="0"/>
          </a:p>
          <a:p>
            <a:pPr marL="457200" indent="-457200">
              <a:buFont typeface="Arial" panose="020B0604020202020204" pitchFamily="34" charset="0"/>
              <a:buChar char="•"/>
            </a:pPr>
            <a:r>
              <a:rPr lang="en-US" sz="2400" dirty="0"/>
              <a:t>Special Collections (+40)</a:t>
            </a:r>
          </a:p>
          <a:p>
            <a:pPr marL="457200" indent="-457200">
              <a:buFont typeface="Arial" panose="020B0604020202020204" pitchFamily="34" charset="0"/>
              <a:buChar char="•"/>
            </a:pPr>
            <a:r>
              <a:rPr lang="en-US" dirty="0"/>
              <a:t>Health Systems Evidence (HSE) and Social Systems Evidence (SSE) created by McMaster’s University (+14000 and 4400)</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6" name="Rectangle: Rounded Corners 5">
            <a:extLst>
              <a:ext uri="{FF2B5EF4-FFF2-40B4-BE49-F238E27FC236}">
                <a16:creationId xmlns:a16="http://schemas.microsoft.com/office/drawing/2014/main" id="{A3B88CF1-0406-446D-AB49-657B2645E1C4}"/>
              </a:ext>
            </a:extLst>
          </p:cNvPr>
          <p:cNvSpPr/>
          <p:nvPr/>
        </p:nvSpPr>
        <p:spPr>
          <a:xfrm>
            <a:off x="9327476" y="6103795"/>
            <a:ext cx="840904" cy="36004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t>NEW</a:t>
            </a:r>
          </a:p>
        </p:txBody>
      </p:sp>
    </p:spTree>
    <p:extLst>
      <p:ext uri="{BB962C8B-B14F-4D97-AF65-F5344CB8AC3E}">
        <p14:creationId xmlns:p14="http://schemas.microsoft.com/office/powerpoint/2010/main" val="366383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2000809" y="1317601"/>
            <a:ext cx="6544905" cy="1026377"/>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a:t>Cochrane Database of Systematic Reviews</a:t>
            </a:r>
            <a:endParaRPr lang="en-US"/>
          </a:p>
        </p:txBody>
      </p:sp>
      <p:sp>
        <p:nvSpPr>
          <p:cNvPr id="11" name="Content Placeholder 4"/>
          <p:cNvSpPr txBox="1">
            <a:spLocks/>
          </p:cNvSpPr>
          <p:nvPr/>
        </p:nvSpPr>
        <p:spPr>
          <a:xfrm>
            <a:off x="1963738" y="2474718"/>
            <a:ext cx="8634489" cy="3710082"/>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Each review addresses a clearly formulated question </a:t>
            </a:r>
            <a:br>
              <a:rPr lang="en-GB" sz="2400" dirty="0"/>
            </a:br>
            <a:r>
              <a:rPr lang="en-GB" sz="2400" dirty="0"/>
              <a:t>e.g. </a:t>
            </a:r>
            <a:r>
              <a:rPr lang="en-GB" sz="2400" b="1" dirty="0"/>
              <a:t>Can antibiotics  alleviate the symptoms of a sore throat?</a:t>
            </a:r>
            <a:endParaRPr lang="en-GB" sz="2400" dirty="0"/>
          </a:p>
          <a:p>
            <a:pPr marL="342900" indent="-342900">
              <a:buFont typeface="Arial" panose="020B0604020202020204" pitchFamily="34" charset="0"/>
              <a:buChar char="•"/>
            </a:pPr>
            <a:r>
              <a:rPr lang="en-GB" sz="2400" dirty="0"/>
              <a:t>Investigates the effects of interventions for prevention, treatment and rehabilitation in a healthcare setting.</a:t>
            </a:r>
          </a:p>
          <a:p>
            <a:pPr marL="342900" indent="-342900">
              <a:buFont typeface="Arial" panose="020B0604020202020204" pitchFamily="34" charset="0"/>
              <a:buChar char="•"/>
            </a:pPr>
            <a:r>
              <a:rPr lang="en-GB" sz="2400" dirty="0"/>
              <a:t>Reviewed using stringent guidelines to establish whether or not there is conclusive evidence about a specific treatment.</a:t>
            </a:r>
          </a:p>
        </p:txBody>
      </p:sp>
    </p:spTree>
    <p:extLst>
      <p:ext uri="{BB962C8B-B14F-4D97-AF65-F5344CB8AC3E}">
        <p14:creationId xmlns:p14="http://schemas.microsoft.com/office/powerpoint/2010/main" val="107635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2000808" y="1052737"/>
            <a:ext cx="7047520" cy="1291241"/>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a:t>Cochrane Central Register of Controlled Trials</a:t>
            </a:r>
            <a:endParaRPr lang="en-US"/>
          </a:p>
        </p:txBody>
      </p:sp>
      <p:sp>
        <p:nvSpPr>
          <p:cNvPr id="11" name="Content Placeholder 4"/>
          <p:cNvSpPr txBox="1">
            <a:spLocks/>
          </p:cNvSpPr>
          <p:nvPr/>
        </p:nvSpPr>
        <p:spPr>
          <a:xfrm>
            <a:off x="1963738" y="2474718"/>
            <a:ext cx="8546354" cy="3710082"/>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World’s largest database of Randomised Controlled Trials</a:t>
            </a:r>
          </a:p>
          <a:p>
            <a:pPr marL="342900" indent="-342900">
              <a:buFont typeface="Arial" panose="020B0604020202020204" pitchFamily="34" charset="0"/>
              <a:buChar char="•"/>
            </a:pPr>
            <a:r>
              <a:rPr lang="en-GB" sz="2400" dirty="0"/>
              <a:t>Includes details of published articles taken direct from bibliographic databases and other published resources </a:t>
            </a:r>
          </a:p>
          <a:p>
            <a:pPr marL="342900" indent="-342900">
              <a:buFont typeface="Arial" panose="020B0604020202020204" pitchFamily="34" charset="0"/>
              <a:buChar char="•"/>
            </a:pPr>
            <a:r>
              <a:rPr lang="en-GB" sz="2400" dirty="0"/>
              <a:t>The records include the title of the article, information on where it was published and in many cases, the abstract</a:t>
            </a:r>
          </a:p>
          <a:p>
            <a:pPr marL="342900" indent="-342900">
              <a:buFont typeface="Arial" panose="020B0604020202020204" pitchFamily="34" charset="0"/>
              <a:buChar char="•"/>
            </a:pPr>
            <a:r>
              <a:rPr lang="en-GB" sz="2400" dirty="0"/>
              <a:t>The full text of these articles is not available as part of the Cochrane Library</a:t>
            </a:r>
          </a:p>
          <a:p>
            <a:pPr marL="342900" indent="-342900">
              <a:buFont typeface="Arial" panose="020B0604020202020204" pitchFamily="34" charset="0"/>
              <a:buChar char="•"/>
            </a:pPr>
            <a:r>
              <a:rPr lang="en-GB" sz="2400" b="1" dirty="0">
                <a:hlinkClick r:id="rId3"/>
              </a:rPr>
              <a:t>How is CENTRAL created? </a:t>
            </a:r>
            <a:endParaRPr lang="en-GB" sz="2400" b="1"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74423493"/>
      </p:ext>
    </p:extLst>
  </p:cSld>
  <p:clrMapOvr>
    <a:masterClrMapping/>
  </p:clrMapOvr>
</p:sld>
</file>

<file path=ppt/theme/theme1.xml><?xml version="1.0" encoding="utf-8"?>
<a:theme xmlns:a="http://schemas.openxmlformats.org/drawingml/2006/main" name="Cochrane Library &amp; Wiley PowerPoint templat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D37CFF067414A98BCB8126ACB2B79" ma:contentTypeVersion="13" ma:contentTypeDescription="Create a new document." ma:contentTypeScope="" ma:versionID="91ef5b97145f73aba32f924593c5945a">
  <xsd:schema xmlns:xsd="http://www.w3.org/2001/XMLSchema" xmlns:xs="http://www.w3.org/2001/XMLSchema" xmlns:p="http://schemas.microsoft.com/office/2006/metadata/properties" xmlns:ns3="7ce27bd7-83f7-43ef-960b-8e37c5188778" xmlns:ns4="f3816934-d22d-4416-ac9e-862816eae976" targetNamespace="http://schemas.microsoft.com/office/2006/metadata/properties" ma:root="true" ma:fieldsID="d9ba54aa2805ac3ee635ffcc475defa8" ns3:_="" ns4:_="">
    <xsd:import namespace="7ce27bd7-83f7-43ef-960b-8e37c5188778"/>
    <xsd:import namespace="f3816934-d22d-4416-ac9e-862816eae9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27bd7-83f7-43ef-960b-8e37c51887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816934-d22d-4416-ac9e-862816eae97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E4BD52-D1E4-45C7-8A5D-EBBA02859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27bd7-83f7-43ef-960b-8e37c5188778"/>
    <ds:schemaRef ds:uri="f3816934-d22d-4416-ac9e-862816eae9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331B1B-4D48-40CF-B4F0-963D969D5A2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3E1A3EF-01CE-4700-9BFF-67A83B9593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Cochrane Library &amp; Wiley PowerPoint template</Template>
  <TotalTime>874</TotalTime>
  <Words>1964</Words>
  <Application>Microsoft Office PowerPoint</Application>
  <PresentationFormat>Widescreen</PresentationFormat>
  <Paragraphs>244</Paragraphs>
  <Slides>38</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Courier New</vt:lpstr>
      <vt:lpstr>Franklin Gothic Book</vt:lpstr>
      <vt:lpstr>Open Sans</vt:lpstr>
      <vt:lpstr>Open Sans Regular</vt:lpstr>
      <vt:lpstr>Segoe UI</vt:lpstr>
      <vt:lpstr>Source Sans Pro</vt:lpstr>
      <vt:lpstr>Source Sans Pro Semibold</vt:lpstr>
      <vt:lpstr>Source Serif Pro</vt:lpstr>
      <vt:lpstr>Wingdings</vt:lpstr>
      <vt:lpstr>Cochrane Library &amp; Wiley PowerPoint template</vt:lpstr>
      <vt:lpstr>PowerPoint Presentation</vt:lpstr>
      <vt:lpstr>PowerPoint Presentation</vt:lpstr>
      <vt:lpstr>Agenda</vt:lpstr>
      <vt:lpstr>What is Cochrane?</vt:lpstr>
      <vt:lpstr>What is the Cochrane Library?</vt:lpstr>
      <vt:lpstr>What’s in the Cochrane Library?</vt:lpstr>
      <vt:lpstr>What’s in the Cochrane Library</vt:lpstr>
      <vt:lpstr>PowerPoint Presentation</vt:lpstr>
      <vt:lpstr>PowerPoint Presentation</vt:lpstr>
      <vt:lpstr>PowerPoint Presentation</vt:lpstr>
      <vt:lpstr>What  is a Cochrane Clinical Answer?</vt:lpstr>
      <vt:lpstr>Cochrane Clinical Answers</vt:lpstr>
      <vt:lpstr>How does a CCA ease application  of results in clinical practice?</vt:lpstr>
      <vt:lpstr>PowerPoint Presentation</vt:lpstr>
      <vt:lpstr>PowerPoint Presentation</vt:lpstr>
      <vt:lpstr>PowerPoint Presentation</vt:lpstr>
      <vt:lpstr>Epistemonikos</vt:lpstr>
      <vt:lpstr>PowerPoint Presentation</vt:lpstr>
      <vt:lpstr>What’s in the Cochrane Library</vt:lpstr>
      <vt:lpstr>Cochrane Library: Key Features</vt:lpstr>
      <vt:lpstr>PowerPoint Presentation</vt:lpstr>
      <vt:lpstr>Using filters to find relevant results</vt:lpstr>
      <vt:lpstr>Filters specific for Cochrane Reviews</vt:lpstr>
      <vt:lpstr>Filters for Cochrane Reviews</vt:lpstr>
      <vt:lpstr>CENTRAL Filters </vt:lpstr>
      <vt:lpstr>Many New Links between content</vt:lpstr>
      <vt:lpstr>PowerPoint Presentation</vt:lpstr>
      <vt:lpstr>PowerPoint Presentation</vt:lpstr>
      <vt:lpstr>PowerPoint Presentation</vt:lpstr>
      <vt:lpstr>PowerPoint Presentation</vt:lpstr>
      <vt:lpstr>PowerPoint Presentation</vt:lpstr>
      <vt:lpstr>Following Reviews</vt:lpstr>
      <vt:lpstr>Using the Cochrane Library: Live Demo</vt:lpstr>
      <vt:lpstr>Summary: Search</vt:lpstr>
      <vt:lpstr>Cochrane Library Homepage</vt:lpstr>
      <vt:lpstr>Getting help</vt:lpstr>
      <vt:lpstr>PowerPoint Presentation</vt:lpstr>
      <vt:lpstr>Thank you for listening! Questions?  Barbara Jo Taylor btaylor@wiley.com   Ale Barciela  abarciela@wiley.com   </vt:lpstr>
    </vt:vector>
  </TitlesOfParts>
  <Company>John Wiley and Sons,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Cochrane Library</dc:title>
  <dc:creator>Helmers, Megan</dc:creator>
  <cp:lastModifiedBy>Taylor, Barbara Jo</cp:lastModifiedBy>
  <cp:revision>24</cp:revision>
  <dcterms:created xsi:type="dcterms:W3CDTF">2015-02-19T19:36:31Z</dcterms:created>
  <dcterms:modified xsi:type="dcterms:W3CDTF">2021-04-29T13:41:36Z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0x010100A6CD37CFF067414A98BCB8126ACB2B79</vt:lpwstr>
  </property>
  <property fmtid="{D5CDD505-2E9C-101B-9397-08002B2CF9AE}" pid="3" name="AuthorIds_UIVersion_6144">
    <vt:lpwstr>27</vt:lpwstr>
  </property>
</Properties>
</file>